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69" r:id="rId2"/>
    <p:sldId id="405" r:id="rId3"/>
    <p:sldId id="406" r:id="rId4"/>
    <p:sldId id="407" r:id="rId5"/>
    <p:sldId id="412" r:id="rId6"/>
    <p:sldId id="399" r:id="rId7"/>
    <p:sldId id="404" r:id="rId8"/>
    <p:sldId id="409" r:id="rId9"/>
    <p:sldId id="408" r:id="rId10"/>
    <p:sldId id="400" r:id="rId11"/>
    <p:sldId id="401" r:id="rId12"/>
    <p:sldId id="419" r:id="rId13"/>
    <p:sldId id="420" r:id="rId14"/>
    <p:sldId id="410" r:id="rId15"/>
    <p:sldId id="356" r:id="rId16"/>
    <p:sldId id="411" r:id="rId17"/>
    <p:sldId id="370" r:id="rId18"/>
    <p:sldId id="371" r:id="rId19"/>
    <p:sldId id="377" r:id="rId20"/>
    <p:sldId id="381" r:id="rId21"/>
    <p:sldId id="372" r:id="rId22"/>
    <p:sldId id="373" r:id="rId23"/>
    <p:sldId id="389" r:id="rId24"/>
    <p:sldId id="374" r:id="rId25"/>
    <p:sldId id="382" r:id="rId26"/>
    <p:sldId id="375" r:id="rId27"/>
    <p:sldId id="417" r:id="rId28"/>
    <p:sldId id="418" r:id="rId29"/>
    <p:sldId id="376" r:id="rId30"/>
    <p:sldId id="380" r:id="rId31"/>
    <p:sldId id="414" r:id="rId32"/>
    <p:sldId id="415" r:id="rId33"/>
    <p:sldId id="416" r:id="rId34"/>
    <p:sldId id="378" r:id="rId35"/>
    <p:sldId id="379" r:id="rId36"/>
    <p:sldId id="386" r:id="rId37"/>
    <p:sldId id="383" r:id="rId38"/>
    <p:sldId id="390" r:id="rId39"/>
    <p:sldId id="395" r:id="rId40"/>
    <p:sldId id="384" r:id="rId41"/>
    <p:sldId id="385" r:id="rId42"/>
    <p:sldId id="393" r:id="rId43"/>
    <p:sldId id="391" r:id="rId44"/>
    <p:sldId id="396" r:id="rId45"/>
  </p:sldIdLst>
  <p:sldSz cx="9144000" cy="6858000" type="screen4x3"/>
  <p:notesSz cx="6794500" cy="9918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10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B4"/>
    <a:srgbClr val="1D5C9F"/>
    <a:srgbClr val="0078D2"/>
    <a:srgbClr val="004D86"/>
    <a:srgbClr val="005DA2"/>
    <a:srgbClr val="FFFFCC"/>
    <a:srgbClr val="FFCC99"/>
    <a:srgbClr val="39B54A"/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70307" autoAdjust="0"/>
  </p:normalViewPr>
  <p:slideViewPr>
    <p:cSldViewPr>
      <p:cViewPr varScale="1">
        <p:scale>
          <a:sx n="81" d="100"/>
          <a:sy n="81" d="100"/>
        </p:scale>
        <p:origin x="-24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96"/>
      </p:cViewPr>
      <p:guideLst>
        <p:guide orient="horz" pos="312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21" y="0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2686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21" y="9422686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6" charset="0"/>
              </a:defRPr>
            </a:lvl1pPr>
          </a:lstStyle>
          <a:p>
            <a:fld id="{DD548EB7-505A-4143-8BC5-B2C6789EB46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91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21" y="0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67" y="4710549"/>
            <a:ext cx="4981767" cy="446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2686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6" charset="0"/>
              </a:defRPr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21" y="9422686"/>
            <a:ext cx="2944879" cy="49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4" tIns="46182" rIns="92364" bIns="461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6" charset="0"/>
              </a:defRPr>
            </a:lvl1pPr>
          </a:lstStyle>
          <a:p>
            <a:fld id="{0D4D1C11-CC54-4AD0-8FE9-A5445E3857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15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106" charset="-128"/>
        <a:cs typeface="ヒラギノ角ゴ Pro W3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is-IS" sz="1200" b="1" kern="1200" dirty="0" smtClean="0">
              <a:solidFill>
                <a:schemeClr val="tx1"/>
              </a:solidFill>
              <a:effectLst/>
              <a:latin typeface="Times New Roman" pitchFamily="18" charset="0"/>
              <a:ea typeface="ヒラギノ角ゴ Pro W3" pitchFamily="-106" charset="-128"/>
              <a:cs typeface="ヒラギノ角ゴ Pro W3" pitchFamily="-106" charset="-128"/>
            </a:endParaRPr>
          </a:p>
          <a:p>
            <a:endParaRPr lang="en-US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D1C11-CC54-4AD0-8FE9-A5445E385743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643314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D2140B-DB3C-41DA-B7B1-3185938CB4D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44309F1-20DC-4948-905F-59507D80D93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9CFF270-7B6F-4969-A7B2-8BCAA8D872E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ACC25A8-6382-402D-8D5B-90B3938ED0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0070C0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defRPr sz="1800">
                <a:latin typeface="Calibri" pitchFamily="34" charset="0"/>
              </a:defRPr>
            </a:lvl2pPr>
            <a:lvl3pPr>
              <a:defRPr sz="16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CA7DD20-14DE-412C-975A-B1A58CABF92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BBEF65-CC05-4436-998E-3E81EADB5CA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088BAE-6ABA-48C8-AB9D-FFBDC337556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7" descr="svanurinn_cmyk_us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1000132" cy="1141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E6449BC-3BAC-4245-9725-9A0168743F8E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" name="Picture 9" descr="svanurinn_cmyk_us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1000132" cy="1141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9C538A3-FC67-4170-9FE0-68D3B9D4FEB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5289EC5-603D-4B41-BECC-105DA135F7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7585E80-3B30-43C1-8B35-488467D4110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2B02B76-B512-4670-AC95-4149C6B2D82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t undi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libri" pitchFamily="34" charset="0"/>
          <a:ea typeface="ヒラギノ角ゴ Pro W3" pitchFamily="-106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itchFamily="34" charset="0"/>
          <a:ea typeface="ヒラギノ角ゴ Pro W3" pitchFamily="-106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itchFamily="34" charset="0"/>
          <a:ea typeface="ヒラギノ角ゴ Pro W3" pitchFamily="-65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ヒラギノ角ゴ Pro W3" pitchFamily="-65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itchFamily="34" charset="0"/>
          <a:ea typeface="ヒラギノ角ゴ Pro W3" pitchFamily="-65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 pitchFamily="34" charset="0"/>
          <a:ea typeface="ヒラギノ角ゴ Pro W3" pitchFamily="-65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stra.is/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ygnus_a ferd_minnkud.jpg"/>
          <p:cNvPicPr>
            <a:picLocks noChangeAspect="1"/>
          </p:cNvPicPr>
          <p:nvPr/>
        </p:nvPicPr>
        <p:blipFill>
          <a:blip r:embed="rId2" cstate="print"/>
          <a:srcRect l="25131"/>
          <a:stretch>
            <a:fillRect/>
          </a:stretch>
        </p:blipFill>
        <p:spPr>
          <a:xfrm>
            <a:off x="0" y="1391812"/>
            <a:ext cx="4043702" cy="47518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14678" y="1785926"/>
            <a:ext cx="5000660" cy="714380"/>
          </a:xfrm>
        </p:spPr>
        <p:txBody>
          <a:bodyPr/>
          <a:lstStyle/>
          <a:p>
            <a:pPr algn="l"/>
            <a:r>
              <a:rPr lang="is-IS" sz="3600" dirty="0" smtClean="0">
                <a:solidFill>
                  <a:srgbClr val="1D5C9F"/>
                </a:solidFill>
              </a:rPr>
              <a:t>Allir þekkja Svaninn</a:t>
            </a:r>
            <a:r>
              <a:rPr lang="is-IS" dirty="0" smtClean="0">
                <a:solidFill>
                  <a:srgbClr val="1D5C9F"/>
                </a:solidFill>
              </a:rPr>
              <a:t/>
            </a:r>
            <a:br>
              <a:rPr lang="is-IS" dirty="0" smtClean="0">
                <a:solidFill>
                  <a:srgbClr val="1D5C9F"/>
                </a:solidFill>
              </a:rPr>
            </a:br>
            <a:endParaRPr lang="en-US" dirty="0">
              <a:solidFill>
                <a:srgbClr val="1D5C9F"/>
              </a:solidFill>
            </a:endParaRPr>
          </a:p>
        </p:txBody>
      </p:sp>
      <p:pic>
        <p:nvPicPr>
          <p:cNvPr id="10" name="Picture 9" descr="Svansmerki_RGB_enginn-texti_250x2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2953396"/>
            <a:ext cx="1857388" cy="1864817"/>
          </a:xfrm>
          <a:prstGeom prst="rect">
            <a:avLst/>
          </a:prstGeom>
        </p:spPr>
      </p:pic>
      <p:pic>
        <p:nvPicPr>
          <p:cNvPr id="12" name="Picture 1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Hótel og farfuglaheimili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3747120"/>
          </a:xfrm>
        </p:spPr>
        <p:txBody>
          <a:bodyPr/>
          <a:lstStyle/>
          <a:p>
            <a:r>
              <a:rPr lang="is-IS" sz="2400" dirty="0" smtClean="0"/>
              <a:t>Hótel Rauðaskriða</a:t>
            </a:r>
          </a:p>
          <a:p>
            <a:pPr lvl="1"/>
            <a:r>
              <a:rPr lang="is-IS" sz="2200" dirty="0" smtClean="0"/>
              <a:t>Áherslur gesta á umhverfisvæna ferðamennsku hefur aukist, þeim finnst mikilvægt að finni að gestgjöfunum er annt um náttúruna</a:t>
            </a:r>
          </a:p>
          <a:p>
            <a:pPr lvl="1"/>
            <a:r>
              <a:rPr lang="is-IS" sz="2200" dirty="0" smtClean="0"/>
              <a:t>Svansvottunin vakti athygli meðal íslenskra ferðamanna og hefur hjálpað gagnvart erlendum viðskipaaðilum sem leggja mikið upp úr umhverfisvænni ferðamennsku og setja ákveðin skilyrði. Það hefur sýnt sig að </a:t>
            </a:r>
            <a:r>
              <a:rPr lang="nn-NO" sz="2200" dirty="0" smtClean="0"/>
              <a:t>Svanurinn er mjög framarlega hvað þetta snertir.</a:t>
            </a:r>
          </a:p>
          <a:p>
            <a:pPr lvl="1"/>
            <a:r>
              <a:rPr lang="is-IS" sz="2200" dirty="0" smtClean="0"/>
              <a:t>Í framtíðinni eru mikil tækifæri í því að hafa Svaninn og helsta verkefnið er að koma því vel á framfæri við aðra aðila</a:t>
            </a:r>
          </a:p>
        </p:txBody>
      </p:sp>
      <p:pic>
        <p:nvPicPr>
          <p:cNvPr id="70658" name="Picture 2" descr="http://www.discovericeland.is/files/Images/Iceland/Hotel_Raudaskrida/Touristweb_iceland_Hotel_Raudaskrid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333750" cy="5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Hótel</a:t>
            </a:r>
            <a:endParaRPr lang="is-IS" dirty="0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4" t="21271" r="69440" b="18338"/>
          <a:stretch>
            <a:fillRect/>
          </a:stretch>
        </p:blipFill>
        <p:spPr bwMode="auto">
          <a:xfrm>
            <a:off x="1403648" y="1556792"/>
            <a:ext cx="619268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nature.is/site_media/logo/47_farfugla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1143000" cy="1143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Hótel og farfuglaheimili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 smtClean="0"/>
              <a:t>Farfuglaheimilin í Reykjavík</a:t>
            </a:r>
          </a:p>
          <a:p>
            <a:pPr lvl="1"/>
            <a:r>
              <a:rPr lang="is-IS" sz="2400" dirty="0" smtClean="0"/>
              <a:t>Svansmerkið blaktir sem fáni – fyrir framan og aftan Farfuglaheimilið í Laugardal allt árið um kring og húsin tvö eru merkt með Svansmerkjum víða um húsið</a:t>
            </a:r>
          </a:p>
          <a:p>
            <a:pPr lvl="1"/>
            <a:r>
              <a:rPr lang="is-IS" sz="2400" dirty="0" err="1" smtClean="0"/>
              <a:t>Svanslógóið</a:t>
            </a:r>
            <a:r>
              <a:rPr lang="is-IS" sz="2400" dirty="0" smtClean="0"/>
              <a:t> er á öllum vefmiðlum þar sem Farfuglaheimilin í </a:t>
            </a:r>
            <a:r>
              <a:rPr lang="is-IS" sz="2400" dirty="0" err="1" smtClean="0"/>
              <a:t>Reykjvíkur</a:t>
            </a:r>
            <a:r>
              <a:rPr lang="is-IS" sz="2400" dirty="0" smtClean="0"/>
              <a:t> eru kynnt ásamt texta</a:t>
            </a:r>
          </a:p>
          <a:p>
            <a:pPr lvl="1"/>
            <a:r>
              <a:rPr lang="is-IS" sz="2400" dirty="0" smtClean="0"/>
              <a:t>Kynningartexti á öllum bókunarsíðum sem </a:t>
            </a:r>
            <a:r>
              <a:rPr lang="is-IS" sz="2400" dirty="0" err="1" smtClean="0"/>
              <a:t>Hostelin</a:t>
            </a:r>
            <a:r>
              <a:rPr lang="is-IS" sz="2400" dirty="0" smtClean="0"/>
              <a:t> eru kynnt á -  inniheldur eftirfarandi texta sem kynningu á Svaninum, okkar starfi og því sem gestirnir mega eiga von á</a:t>
            </a:r>
            <a:endParaRPr lang="is-I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2348880"/>
            <a:ext cx="4246240" cy="1143000"/>
          </a:xfrm>
        </p:spPr>
        <p:txBody>
          <a:bodyPr/>
          <a:lstStyle/>
          <a:p>
            <a:pPr algn="l"/>
            <a:r>
              <a:rPr lang="is-IS" dirty="0" smtClean="0"/>
              <a:t>Hótel og farfuglaheimili</a:t>
            </a:r>
            <a:endParaRPr lang="is-IS" dirty="0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95" t="8789" r="72568" b="6684"/>
          <a:stretch>
            <a:fillRect/>
          </a:stretch>
        </p:blipFill>
        <p:spPr bwMode="auto">
          <a:xfrm>
            <a:off x="395536" y="638690"/>
            <a:ext cx="4104456" cy="5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Vefverslun</a:t>
            </a:r>
            <a:br>
              <a:rPr lang="is-IS" dirty="0" smtClean="0"/>
            </a:br>
            <a:r>
              <a:rPr lang="is-IS" dirty="0" err="1" smtClean="0"/>
              <a:t>www.natturan.is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89090" name="Picture 2" descr="http://www.natturan.is/site_media/uploads/bud_svanurinn_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633287" cy="4104456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s-I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Erlendir Svansleyfishafar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3490" name="Picture 2" descr="http://www.freewebs.com/ruotsinteht/pohjoismaa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628800"/>
            <a:ext cx="4464496" cy="4689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61117" t="13036" r="16150" b="28589"/>
          <a:stretch>
            <a:fillRect/>
          </a:stretch>
        </p:blipFill>
        <p:spPr bwMode="auto">
          <a:xfrm>
            <a:off x="1835696" y="1124744"/>
            <a:ext cx="5832648" cy="505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err="1" smtClean="0">
                <a:solidFill>
                  <a:srgbClr val="0083CA"/>
                </a:solidFill>
              </a:rPr>
              <a:t>facebook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err="1" smtClean="0">
                <a:solidFill>
                  <a:srgbClr val="0083CA"/>
                </a:solidFill>
              </a:rPr>
              <a:t>f</a:t>
            </a:r>
            <a:r>
              <a:rPr lang="is-IS" dirty="0" err="1" smtClean="0">
                <a:solidFill>
                  <a:srgbClr val="0083CA"/>
                </a:solidFill>
                <a:latin typeface="Calibri" pitchFamily="34" charset="0"/>
              </a:rPr>
              <a:t>acebook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1117" t="18526" r="16002" b="10969"/>
          <a:stretch>
            <a:fillRect/>
          </a:stretch>
        </p:blipFill>
        <p:spPr bwMode="auto">
          <a:xfrm>
            <a:off x="2123728" y="1052736"/>
            <a:ext cx="5184576" cy="539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Að vera grænn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0818" t="14327" r="11316" b="12079"/>
          <a:stretch>
            <a:fillRect/>
          </a:stretch>
        </p:blipFill>
        <p:spPr bwMode="auto">
          <a:xfrm>
            <a:off x="2555776" y="1052736"/>
            <a:ext cx="3960440" cy="550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Að vera grænn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1847" t="52752" r="20086" b="15593"/>
          <a:stretch>
            <a:fillRect/>
          </a:stretch>
        </p:blipFill>
        <p:spPr bwMode="auto">
          <a:xfrm>
            <a:off x="2483768" y="1031352"/>
            <a:ext cx="4104456" cy="543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Orðspor Svansins</a:t>
            </a:r>
            <a:br>
              <a:rPr lang="is-IS" dirty="0" smtClean="0"/>
            </a:br>
            <a:r>
              <a:rPr lang="is-IS" sz="2400" dirty="0" smtClean="0"/>
              <a:t>Hver skapar það?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Umhverfisstofnun kynnir Svaninn</a:t>
            </a:r>
          </a:p>
          <a:p>
            <a:pPr lvl="1"/>
            <a:r>
              <a:rPr lang="is-IS" dirty="0" smtClean="0"/>
              <a:t>Þekkja merkið í sjón</a:t>
            </a:r>
          </a:p>
          <a:p>
            <a:pPr lvl="1"/>
            <a:r>
              <a:rPr lang="is-IS" dirty="0" smtClean="0"/>
              <a:t>Hvað þýðir það að velja Svansmerkt</a:t>
            </a:r>
          </a:p>
          <a:p>
            <a:pPr lvl="1"/>
            <a:r>
              <a:rPr lang="is-IS" dirty="0" smtClean="0"/>
              <a:t>Hvaða fyrirtæki eru með vottun</a:t>
            </a:r>
          </a:p>
          <a:p>
            <a:pPr lvl="1"/>
            <a:r>
              <a:rPr lang="is-IS" dirty="0" smtClean="0"/>
              <a:t>Hvaða vörur eru seldar á markaði</a:t>
            </a:r>
          </a:p>
          <a:p>
            <a:endParaRPr lang="is-IS" dirty="0" smtClean="0"/>
          </a:p>
          <a:p>
            <a:r>
              <a:rPr lang="is-IS" dirty="0" smtClean="0"/>
              <a:t>Leyfishafar hlúa að merkinu</a:t>
            </a:r>
          </a:p>
          <a:p>
            <a:pPr lvl="1"/>
            <a:r>
              <a:rPr lang="is-IS" dirty="0" smtClean="0"/>
              <a:t>Tryggja að rétt sé farið með merkið</a:t>
            </a:r>
          </a:p>
          <a:p>
            <a:pPr lvl="1"/>
            <a:r>
              <a:rPr lang="is-IS" dirty="0" smtClean="0"/>
              <a:t>Útskýra fyrir kaupendum</a:t>
            </a:r>
          </a:p>
          <a:p>
            <a:pPr lvl="1"/>
            <a:r>
              <a:rPr lang="is-IS" dirty="0" smtClean="0"/>
              <a:t>Vera stoltir af merkinu</a:t>
            </a:r>
          </a:p>
          <a:p>
            <a:endParaRPr lang="is-IS" dirty="0" smtClean="0"/>
          </a:p>
          <a:p>
            <a:r>
              <a:rPr lang="is-IS" dirty="0" smtClean="0"/>
              <a:t>Neytendur breiða út boðskapinn</a:t>
            </a:r>
          </a:p>
        </p:txBody>
      </p:sp>
      <p:pic>
        <p:nvPicPr>
          <p:cNvPr id="4" name="Picture 3" descr="línur og merki umsjónaraðili svansins st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3074" name="AutoShape 2" descr="data:image/jpeg;base64,/9j/4AAQSkZJRgABAQAAAQABAAD/2wCEAAkGBhASEA8PEA8PEBAQEA8PEA8QDxAPDw8QFBAVFBcQEhIXGyYeGBkjGRQVHy8gIycpLCwsFR4xQTAqNSYrLDUBCQoKDgwOFw8PGi4cHB41KS41NTQqNSwqNSkpNSkqKSssNTUpLCktLCsyKSoqKikpLykpLCkqNSwpKSkwLjU1Kf/AABEIAOEA4QMBIgACEQEDEQH/xAAbAAEAAgMBAQAAAAAAAAAAAAAABQYBAwcEAv/EAEAQAAIBAgMEBgYHBwQDAAAAAAABAgMRBAUhBhIxQRNRYXGBkQciMqGxwRQjQlJicqIzU4KSstHhJGPC8RVD8P/EABoBAQEAAwEBAAAAAAAAAAAAAAABAgMEBQb/xAAuEQEAAgECBAMGBwEAAAAAAAAAAQIDBCEREjFBUWHRBSIycYHBExWCkbHh8BT/2gAMAwEAAhEDEQA/AO4gAAAAAAAAAAAAAAAAHzKdgPoGp1TG++sDcDT0jPuNQD7AAAAAAAAAAAAAAAAAAAAAAAAAAAAAAABqr1t1drPFLEGnMMT67XVoeTpjKESCrGyNUjVWNkawEiqhiVY8qrGudYCTw2IvoeghMJX+sj2u3noTZJUABAAAAAAAAAAAAAAAAAAAAAAAAAAAFRxWI9ef5pfFmvpzzZlPdrVY9U5fG551XKJJVzZHEEX059LEFEusQfMq5GrEmViAiUwlS9Smvxx+KLOVTI1vV4dUbzfgrfFotZJUABAAAAAAAAAAAAAAAAAAAAAAAAAAAFI2yw7hWVT7NWPH8UdGvKxArEHRs5yqOIpSpS0fGEuLhNcJf/cmcqzKlVw9R0q0XGS4P7M196L5oMoSP0gz9JIdY5dZn6YusqSmFiTbDEEHHGFn2X2fnXaq1E40Fqr6Ot2L8PW/BdhismyuDaputJa1Lbv5Fz8Xr4InTEY2SS0S0SMkUAAAAAAAAAAAAAAAAAMNgZBHUtosJKXRxxWHlO9t1VoN36lqSFyRMT0ZWpavxRwZABWIAR+c55QwsOkrz3U7qMUnKc3a9oQWrfwCxE2nhHVIFc2g26wuFvBy6asv/TSs2n+OXCPjr2FFz3b7E4tuFBvD0HderL62ovxTXBdkfNkHQy+3E4cmq7UfUaP2FtF9TPDyjr9Z9P3WjEelPFyv0eHoQ/M6lV+5xPFhvSFKrJUMxw9CvRnJJSjB05UpPRSWr07VZ9pE13GKIilSdavCC4J782uUYvX5LxNNMuSbRu9PUaDRUw2nkiIiPqs2f5NRh62HdSOv7OclUSXZKyfncgVGfUzdtjmtSjhqlWHt+qk3qo70kt63ic0o7S4lS3nicRe/FVLr+R6Ndh6j4N3TZDJqW8quJj0kV7MPs3+9Jfa7jpuGxNOSW413cGvA4/sDtLKvhoTqpb29ODaVlJxdt5Llf+5fMJVTs0yi1gj8Ni5cG7957oTuQfQAAAAAAAAAAAAAAABRvTDmc6OXWg3Hpq0KU2tPU3ZzcfHcS7rl5Kj6UsqdfLMQkryo7uIS7Kb9b9DmYX+GXRpZiM1Jnxhwik66Slu3i0mra6PXUu+x/pFrUHGnNyqUuHRTl60V/tyfDuendxInJ6e/Qpvqjuvvj6vyPRVy+MlZxv2813M1fgxwi1Npel+Y35rYtTHPTj07x8nbcszWnXpqrRnvRenbF84yXFNdR6ukfYcU2ez6tgqyV7xlot52hWivsT6pLk/ldHSKGeOtBVITtF8krOLXGL6mjZjyc21tphyavSRi4ZMc82O3SftPmse/22MqK/zzKvOu3xbfe2yVwGMbp6vg2vDQ3PPQ21+yVOaliaEFGvH1pwirLERXHT95bg+fB8muf4nHwUbprVXXkdRx+YWT1OIZ+5SxdelS1XSOX4Yb6Umm+Su2cWoxdJq+k9ka7liceWdojjHo1YvHynJQgnKUnZJcWWbKcleHj67TqVEpSa4Jcoru18Tw5Vs3Up/WxlGpGW4qjStOGvV929texXLFnNb61RXCMIrzuzLBh5d56tHtP2jOeeSk+6jc0y+FalOlNXjOLi+vvXbzOPUsm3sX9FjVjbpXSVWzs9bX3e/TvOtZ1j+iw9arzhTlJfmtp77HG8NXcJxqJ6wlGd+2L3r+46Xhu25LlsaFKFKGkYKy63zbfa3d+JPYTGOPMjKM7pNcGk13M2urYot2AzVO1ycw+IT1TObUc0Sdrk7lmccNSovEKlz7IfCY29mS8XdXJKsgAgAAAAAAAAAAAfNSmpRcZJOMk4tPg01Zpn0AOGQyl4PGYnASvuqXSUG/tU2rxf8ALp3wkSDw5bvSVs5KrShjKK/1GEvKyV5VKPGUe1r2kvzLmV3A1I1acakeEl5PqNdNp5XZqI/ErGaO+0/P++qLxOXxnFxktH4NdqfJmNnc8lRqOnOW9b2muFWmtFVivvR59auuolMXg7xtr225lZeXYitJVIQVJU23Bz0lOS5JdTtxeneTJTj71esNmi1NaTOLLvS3Xy83U4YGUkpb0d1pNST3k09U1biZxWMhRio6217X3srmw20W/H6PPRredNPjFr26Pg9V2X6hneMu5yv3dyNlLxeOLn1Wntp8k0n6ecdpeHaDaKUrwp6X4vml19ncVihQjFvdVrtyb4tt823xOkYX0c0qmGUpzqQxNSCk5XvCEnqouHOy0evWVzEejrMIStGFOquUoVYr3Tsyy0RPAyPGKLs+D9Vrseh5K096blx0ir90Uj0YnZvE4aMJ11CG+3GMFNTlortu2iXDmaqdIqKt6QcTu4Rx/eTpw8L7z/pOZIv3pPqWjh4dc6kv5Ypf8igog7ls7U38LhpfeoUX49GiT+jXIjYhXwGEf+zFeTa+RZaUCiu4nLvXqOOjjTdRdqjKO9+lt/wm/AYlqxM0KcfpOH3leM5ulNdcasXTa/WQuIwUqFapQn7VOTjf70eMZeKs/EC25XjOGpbMtrb0O52OfZZV4F0yKrxXWr+T/wAhEwACKAAAAAAAAAAAAAMM5lnmU/8Aj8TvxX+ixU9LLTD1ndun2Rerj4rkjpx5sxy6nXpToVoqdOpHdlF/FPk07NPk0jC1ePTq6MGWMczFt6ztMf7vHZRujTV1qnqmuaNFSieWaqZfWWExTcqE23hsU1pKP3Z9UlzXjwekvOmWtub5pnwzimJjes9J8Y9fGFHzylLDV4Yim91VJK75RrR1Uv4le/c+smMPVVeWHS4VqlNW6t6aTT7tfI3bSYJVMPVhbXdvHsmmnF+ZG+iq9bEwg9VQ3q/dpZfraZrj3MnDtP8ALuvb/o0kWn4se36Z9HaAEDc8pTNv5Xlh49UakvNxXyKsolo29/aUX+CX9SKspFRzj0p/tcMvwVf6olHOk+k3LXOlTrxV+hk1P8k7K/g0vM57gsFOtUhSpq86klGK7XzfYuPgRXbth6dsvwaf7mL8238yxUyNy2hGlSpUo+zTpwprujFRv7j3wmZI+Mc7bs1xhKM13xafyJzbrI+kgsXTV50o/WJcZ0eN++N2+5vsIXEq8Wi/ZVU3sPRl10qd+/dVySrmOXV+Bc9nq/rxXWmvcVrafJHhaylBfUVW3Dqpz4un3c12XXIkNl8XerTXbbzVgi9gAigAAAAAAAAAAAAAAAPFnGT0cVSlQrw3oS8JRkuE4S5SXWczx1HF5VLdrKWJwLdqdeK9akm/Zlyi+x+q+TXA6yfNSmpJxklKLTTi0mmnxTT4owtXjvG0unDqOSJpaOas9vvHhLlWMz/C1KLlCvT+y3GT3JrVPWMtSP8AQw28wxTj7Cw879m9Wg4r3S8i45r6I8vrScodNhr6uNCcej8ITjJR8LInNmNksNgKcqeHjK82pVKk3vVKjWi3nZKy5JJJXfWzDlta0Tbs6ZzYMeK9cXGZt49k0ADc81Udv6elCXbUj57r+TKU5HQdt6d8NHrVWNv5ZHPpwKjViaMakZQmlKMk4yT4NNWaIXZ3Y6jhak6sZSqTd1FzS+rg+StxfW/gTMp2PhYldYEjCqb6dUjY1DfTqASqldF22anfDU/w70fKT+Vjn9KsXTYuvvUai+7VfvjFiRJZ3lkcRQqUXxlF7r+7Naxl52KHs9TlCpRm00t+DfZqrnSKtRRi5PhFOT7krlWw9KKhTurSaTt36iFWsGvD1d6Kfn3mwgAAAAAAAAAAAAAAAAAAADAAAC4Fd2zqfV049cnLyjb/AJFIqQLVtlW+shH7sL/zSf8AZFYmVHhrUkWn0f7PwlCvXqQUo1E6EFJXTgn67162kv4GVxUJVJwpQ9qpKMI97drvsXHwOrYHBxpU6dKHs04qK7bLi+18fEK5DPBuE503xhOUH3xk18jdCmyc2zwHR4rpEvVrx3+zfVoyX9L/AIiLpoI+N1l/2Mw25hIvnUlOp4X3V7oootRaWXF6LvOoYPDqnTp01whCMPJJCVefPFJ0KihGUnLdjux1k4uaUreFyuSp1I4lxqNfsqc1FcIbzknG/P2eJcSoZvik8bVX3KVKHe9Zf8xAm8rxPrbnWr+KJUgdnqLlKVZ+yrwh2vm/Dh5k8SQAAAAAAAAAAAAAAAAAMAADAAXMMw2BRtrKv+pmuqMF+lP5kFOoSu1k74mq1+FeKgkyvVKhUWXYbB7+JnVa0ow0/PO6X6VLzL9cqno/ilh6r+1Ks79dlCNviy0bxFQO3GD38K5/aozjNflb3ZL3p+BR6Mzo+0FnhcTf9zP4HMqciwJnJ6G/iKEeXSRb7o+t8jo5QdkFfEwfVGb/AENfMvtxI+rkJmGy8Ktfp+knC6SqQil69tE1L7OmnhyJoEHzSpKMVGKSjFJJLgkuRsMADIAAAAAAAAAAAAAAYAAAAYYPlsA2eTGYmysuL9x94ivbvfAj6kiiuZplzk2+sgq2XSTLtVS5lfzTEJXsVG/ZDEblV0+U4u67Y6p+V/MuaqFA2YbdZ1fsxTiu2T4+S+Jc4VjFXj2rxm7h5QXGq1D+FO8n8F4lDjSLRn9TfrRjyjBebk7/AAR46eWXKhsxU3K8JPhqn3NW+Zf0ynYXLt13LVg6l4QfYvdoJV6UzJ8o+kQZAQAGTBkAAAAAAAAAAAMAAAAYAHxI+z4kBA5vjNypC/suLS709V5WPmOMi1xPZm2WRqxcX3p80+tFWrZBiou0KiceW8tfcUerM8zUU9SAp4aeIlzVPr5y7uztJXD7MTk96tJz7LWj5cyfw2XKKskOI8eXZeoRSSske6bsj0Kka61PQgr1bWu3+GPxZLYaBFYhWrLtVvJ/5JnClR6Oj0PRgJ+ql1Nr3s18jGCfH8zEiTiz7RrgbERX0gYRkAZMIyAAAAAAAAAMBgAAADMAAYMMyYA+JRNUqKN7MWA8/QodGb2jG6BocDVUpHr3TDgBWM6wEmt6PtRd1/YjMPtBu+rO8ZLlLT/sus6CZ4a+S05+1BPwAhFtEperD1pPgo6/9E/ltFqK3uL1fe9TGFyWnD2YpdyJGFOwH1BGxGEjKAyZMGQBkwZAAAAAAAAAwAAAAAwwABgMADDMMADAAAwAAMGAAMxPsAD6MoAAZAAGUAAAAAAAf//Z"/>
          <p:cNvSpPr>
            <a:spLocks noChangeAspect="1" noChangeArrowheads="1"/>
          </p:cNvSpPr>
          <p:nvPr/>
        </p:nvSpPr>
        <p:spPr bwMode="auto">
          <a:xfrm>
            <a:off x="63500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3076" name="Picture 4" descr="http://www.writeawriting.com/wp-content/uploads/2011/03/tips-on-writing-introduction-intro-newsle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20888"/>
            <a:ext cx="2843808" cy="2843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63688" y="184482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Að vera græn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1927" t="19441" r="20353" b="15593"/>
          <a:stretch>
            <a:fillRect/>
          </a:stretch>
        </p:blipFill>
        <p:spPr bwMode="auto">
          <a:xfrm>
            <a:off x="1115616" y="185759"/>
            <a:ext cx="2304256" cy="654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Að vera fyrstur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1309" t="67736" r="12408" b="15984"/>
          <a:stretch>
            <a:fillRect/>
          </a:stretch>
        </p:blipFill>
        <p:spPr bwMode="auto">
          <a:xfrm>
            <a:off x="204690" y="1895776"/>
            <a:ext cx="8831806" cy="298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Að vera fyrstur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71309" t="19241" r="20086" b="48577"/>
          <a:stretch>
            <a:fillRect/>
          </a:stretch>
        </p:blipFill>
        <p:spPr bwMode="auto">
          <a:xfrm>
            <a:off x="2171347" y="1052736"/>
            <a:ext cx="4272861" cy="539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9647" t="16712" r="3080" b="18152"/>
          <a:stretch>
            <a:fillRect/>
          </a:stretch>
        </p:blipFill>
        <p:spPr bwMode="auto">
          <a:xfrm>
            <a:off x="2267744" y="797435"/>
            <a:ext cx="4536504" cy="577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85360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Vera fyrstur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1309" t="52020" r="20688" b="16092"/>
          <a:stretch>
            <a:fillRect/>
          </a:stretch>
        </p:blipFill>
        <p:spPr bwMode="auto">
          <a:xfrm>
            <a:off x="2411760" y="787485"/>
            <a:ext cx="4392488" cy="590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Skynsemi – traust - áreiðanleiki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Skynsemi – traust - áreiðanleiki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7603" t="22020" r="7383" b="28569"/>
          <a:stretch>
            <a:fillRect/>
          </a:stretch>
        </p:blipFill>
        <p:spPr bwMode="auto">
          <a:xfrm>
            <a:off x="755576" y="908720"/>
            <a:ext cx="777686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0178" t="52137" r="11380" b="14251"/>
          <a:stretch>
            <a:fillRect/>
          </a:stretch>
        </p:blipFill>
        <p:spPr bwMode="auto">
          <a:xfrm>
            <a:off x="2483768" y="829961"/>
            <a:ext cx="4392488" cy="590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462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Skynsemi – traust - áreiðanleiki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Áhersla lögð á eitthvað eitt - Orka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0191" t="26761" r="898" b="18338"/>
          <a:stretch>
            <a:fillRect/>
          </a:stretch>
        </p:blipFill>
        <p:spPr bwMode="auto">
          <a:xfrm>
            <a:off x="899592" y="1700808"/>
            <a:ext cx="75608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923928" y="2348880"/>
            <a:ext cx="4824536" cy="895368"/>
          </a:xfrm>
        </p:spPr>
        <p:txBody>
          <a:bodyPr/>
          <a:lstStyle/>
          <a:p>
            <a:pPr algn="l"/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Áhersla lögð á eitthvað eitt </a:t>
            </a:r>
            <a:br>
              <a:rPr lang="is-IS" dirty="0" smtClean="0">
                <a:solidFill>
                  <a:srgbClr val="0083CA"/>
                </a:solidFill>
                <a:latin typeface="Calibri" pitchFamily="34" charset="0"/>
              </a:rPr>
            </a:br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- Sveiganleiki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9647" t="19524" r="12941" b="15593"/>
          <a:stretch>
            <a:fillRect/>
          </a:stretch>
        </p:blipFill>
        <p:spPr bwMode="auto">
          <a:xfrm>
            <a:off x="971600" y="188640"/>
            <a:ext cx="2232248" cy="659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Auglýsa saman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2044" t="15781" r="2751" b="23828"/>
          <a:stretch>
            <a:fillRect/>
          </a:stretch>
        </p:blipFill>
        <p:spPr bwMode="auto">
          <a:xfrm>
            <a:off x="683568" y="1484784"/>
            <a:ext cx="7560840" cy="43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s-IS" dirty="0" smtClean="0"/>
              <a:t>			Gallup 2011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s-IS" sz="2400" dirty="0" smtClean="0"/>
              <a:t>Svanurinn lang þekktasta umhverfismerkið á Íslandi</a:t>
            </a:r>
          </a:p>
          <a:p>
            <a:pPr>
              <a:buNone/>
            </a:pPr>
            <a:endParaRPr lang="is-IS" sz="2400" dirty="0" smtClean="0"/>
          </a:p>
          <a:p>
            <a:r>
              <a:rPr lang="is-IS" sz="2400" dirty="0" smtClean="0"/>
              <a:t>45% nefna Svaninn </a:t>
            </a:r>
          </a:p>
          <a:p>
            <a:pPr lvl="1"/>
            <a:r>
              <a:rPr lang="is-IS" sz="2000" dirty="0" smtClean="0"/>
              <a:t>innan við 5% þau sem næst koma</a:t>
            </a:r>
          </a:p>
          <a:p>
            <a:r>
              <a:rPr lang="is-IS" sz="2400" dirty="0" smtClean="0"/>
              <a:t>74% þekkja merki Svansins þegar þau sjá það</a:t>
            </a:r>
          </a:p>
          <a:p>
            <a:r>
              <a:rPr lang="is-IS" sz="2400" dirty="0" smtClean="0"/>
              <a:t>73% tengja merkið við umhverfisvernd</a:t>
            </a:r>
          </a:p>
          <a:p>
            <a:r>
              <a:rPr lang="is-IS" sz="2400" dirty="0" smtClean="0"/>
              <a:t>47% tengja merkið við strangar kröfur</a:t>
            </a:r>
          </a:p>
          <a:p>
            <a:r>
              <a:rPr lang="is-IS" sz="2400" dirty="0" smtClean="0"/>
              <a:t>65% treysta því að vara sé umhverfisvæn sé hún merkt Svaninum</a:t>
            </a:r>
          </a:p>
          <a:p>
            <a:endParaRPr lang="is-IS" dirty="0" smtClean="0"/>
          </a:p>
        </p:txBody>
      </p:sp>
      <p:pic>
        <p:nvPicPr>
          <p:cNvPr id="4" name="Picture 3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pic>
        <p:nvPicPr>
          <p:cNvPr id="2052" name="Picture 4" descr="http://4.bp.blogspot.com/-Tckp9-nwyQA/TwCz1Z2snII/AAAAAAAAAVU/fJWt_Qoevgg/s1600/progress_tracker_-_page_1.jpg"/>
          <p:cNvPicPr>
            <a:picLocks noChangeAspect="1" noChangeArrowheads="1"/>
          </p:cNvPicPr>
          <p:nvPr/>
        </p:nvPicPr>
        <p:blipFill>
          <a:blip r:embed="rId4" cstate="print"/>
          <a:srcRect l="14485" b="4594"/>
          <a:stretch>
            <a:fillRect/>
          </a:stretch>
        </p:blipFill>
        <p:spPr bwMode="auto">
          <a:xfrm>
            <a:off x="6012160" y="-27384"/>
            <a:ext cx="313184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0678" t="16338" r="11281" b="13664"/>
          <a:stretch>
            <a:fillRect/>
          </a:stretch>
        </p:blipFill>
        <p:spPr bwMode="auto">
          <a:xfrm>
            <a:off x="4427984" y="1988840"/>
            <a:ext cx="302433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Auglýsa saman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70749" t="15094" r="11230" b="13409"/>
          <a:stretch>
            <a:fillRect/>
          </a:stretch>
        </p:blipFill>
        <p:spPr bwMode="auto">
          <a:xfrm>
            <a:off x="1547664" y="1988840"/>
            <a:ext cx="2952328" cy="395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Húmor og orðaleikir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4823" t="14180" r="16648" b="12848"/>
          <a:stretch>
            <a:fillRect/>
          </a:stretch>
        </p:blipFill>
        <p:spPr bwMode="auto">
          <a:xfrm>
            <a:off x="2699792" y="1052736"/>
            <a:ext cx="3960440" cy="526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Húmor og orðaleikir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948" t="8784" r="73161" b="7034"/>
          <a:stretch>
            <a:fillRect/>
          </a:stretch>
        </p:blipFill>
        <p:spPr bwMode="auto">
          <a:xfrm>
            <a:off x="2123728" y="695576"/>
            <a:ext cx="4233647" cy="57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Húmor og orðaleikir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948" t="8784" r="73161" b="7357"/>
          <a:stretch>
            <a:fillRect/>
          </a:stretch>
        </p:blipFill>
        <p:spPr bwMode="auto">
          <a:xfrm>
            <a:off x="2339752" y="697581"/>
            <a:ext cx="4248472" cy="575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Leika sér með hugtakið Svanur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9728" t="34350" r="4604" b="39060"/>
          <a:stretch>
            <a:fillRect/>
          </a:stretch>
        </p:blipFill>
        <p:spPr bwMode="auto">
          <a:xfrm>
            <a:off x="447865" y="1772816"/>
            <a:ext cx="844461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Leika sér með hugtakið Svanur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5632" t="20356" r="8310" b="18338"/>
          <a:stretch>
            <a:fillRect/>
          </a:stretch>
        </p:blipFill>
        <p:spPr bwMode="auto">
          <a:xfrm>
            <a:off x="2483768" y="1124744"/>
            <a:ext cx="4176464" cy="53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8720" t="51466" r="3677" b="15593"/>
          <a:stretch>
            <a:fillRect/>
          </a:stretch>
        </p:blipFill>
        <p:spPr bwMode="auto">
          <a:xfrm>
            <a:off x="0" y="980728"/>
            <a:ext cx="8316416" cy="525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Leika sér með hugtakið Svanur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Ekkert minnst á Svaninn – </a:t>
            </a:r>
            <a:r>
              <a:rPr lang="is-IS" dirty="0" err="1" smtClean="0">
                <a:solidFill>
                  <a:srgbClr val="0083CA"/>
                </a:solidFill>
              </a:rPr>
              <a:t>logoið</a:t>
            </a:r>
            <a:r>
              <a:rPr lang="is-IS" dirty="0" smtClean="0">
                <a:solidFill>
                  <a:srgbClr val="0083CA"/>
                </a:solidFill>
              </a:rPr>
              <a:t> talar fyrir sig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" name="Content Placeholder 5" descr="myn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11760" y="1340768"/>
            <a:ext cx="4461093" cy="4911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Ekkert minnst á Svaninn – </a:t>
            </a:r>
            <a:r>
              <a:rPr lang="is-IS" dirty="0" err="1" smtClean="0">
                <a:solidFill>
                  <a:srgbClr val="0083CA"/>
                </a:solidFill>
              </a:rPr>
              <a:t>logoið</a:t>
            </a:r>
            <a:r>
              <a:rPr lang="is-IS" dirty="0" smtClean="0">
                <a:solidFill>
                  <a:srgbClr val="0083CA"/>
                </a:solidFill>
              </a:rPr>
              <a:t> talar fyrir sig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2044" t="18526" r="5530" b="18338"/>
          <a:stretch>
            <a:fillRect/>
          </a:stretch>
        </p:blipFill>
        <p:spPr bwMode="auto">
          <a:xfrm>
            <a:off x="1043608" y="1414833"/>
            <a:ext cx="7128792" cy="468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</a:rPr>
              <a:t>Ekkert </a:t>
            </a:r>
            <a:r>
              <a:rPr lang="is-IS" dirty="0" err="1" smtClean="0">
                <a:solidFill>
                  <a:srgbClr val="0083CA"/>
                </a:solidFill>
              </a:rPr>
              <a:t>logo</a:t>
            </a:r>
            <a:r>
              <a:rPr lang="is-IS" dirty="0" smtClean="0">
                <a:solidFill>
                  <a:srgbClr val="0083CA"/>
                </a:solidFill>
              </a:rPr>
              <a:t> – bara talað um Svaninn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5103" t="15781" r="5530" b="40298"/>
          <a:stretch>
            <a:fillRect/>
          </a:stretch>
        </p:blipFill>
        <p:spPr bwMode="auto">
          <a:xfrm>
            <a:off x="971600" y="1916832"/>
            <a:ext cx="756084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s-IS" dirty="0" smtClean="0"/>
              <a:t>			Gallup 2011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z="2800" dirty="0" smtClean="0"/>
              <a:t>Merki um gæði</a:t>
            </a:r>
          </a:p>
          <a:p>
            <a:pPr lvl="1"/>
            <a:r>
              <a:rPr lang="is-IS" sz="2400" dirty="0" smtClean="0"/>
              <a:t>Hvaða merki tengir þú við gæði? </a:t>
            </a:r>
          </a:p>
          <a:p>
            <a:pPr lvl="2"/>
            <a:r>
              <a:rPr lang="is-IS" sz="2000" dirty="0" smtClean="0"/>
              <a:t>39% nefna Svaninn</a:t>
            </a:r>
          </a:p>
          <a:p>
            <a:endParaRPr lang="is-IS" sz="1050" dirty="0" smtClean="0"/>
          </a:p>
          <a:p>
            <a:r>
              <a:rPr lang="is-IS" sz="2800" dirty="0" smtClean="0"/>
              <a:t>Áreiðanleiki og traust</a:t>
            </a:r>
          </a:p>
          <a:p>
            <a:pPr lvl="1"/>
            <a:r>
              <a:rPr lang="is-IS" sz="2400" dirty="0" smtClean="0"/>
              <a:t>Treystir þú sjálfsyfirlýsingum um umhverfiságæti?</a:t>
            </a:r>
          </a:p>
          <a:p>
            <a:pPr lvl="2"/>
            <a:r>
              <a:rPr lang="is-IS" sz="2000" dirty="0" smtClean="0"/>
              <a:t>15% mjög sammála</a:t>
            </a:r>
          </a:p>
          <a:p>
            <a:pPr lvl="1"/>
            <a:r>
              <a:rPr lang="is-IS" sz="2600" dirty="0" smtClean="0"/>
              <a:t>Treystir þú yfirlýsingum Svansins?</a:t>
            </a:r>
          </a:p>
          <a:p>
            <a:pPr lvl="2"/>
            <a:r>
              <a:rPr lang="is-IS" sz="2000" dirty="0" smtClean="0"/>
              <a:t>65 sammála/mjög sammála</a:t>
            </a:r>
          </a:p>
          <a:p>
            <a:pPr lvl="2"/>
            <a:endParaRPr lang="is-IS" sz="1800" dirty="0" smtClean="0"/>
          </a:p>
          <a:p>
            <a:pPr algn="ctr">
              <a:buNone/>
            </a:pPr>
            <a:r>
              <a:rPr lang="is-IS" sz="2800" dirty="0" smtClean="0"/>
              <a:t>Svanurinn = Gæðastimpill</a:t>
            </a:r>
          </a:p>
        </p:txBody>
      </p:sp>
      <p:pic>
        <p:nvPicPr>
          <p:cNvPr id="4" name="Picture 3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pic>
        <p:nvPicPr>
          <p:cNvPr id="2052" name="Picture 4" descr="http://4.bp.blogspot.com/-Tckp9-nwyQA/TwCz1Z2snII/AAAAAAAAAVU/fJWt_Qoevgg/s1600/progress_tracker_-_page_1.jpg"/>
          <p:cNvPicPr>
            <a:picLocks noChangeAspect="1" noChangeArrowheads="1"/>
          </p:cNvPicPr>
          <p:nvPr/>
        </p:nvPicPr>
        <p:blipFill>
          <a:blip r:embed="rId4" cstate="print"/>
          <a:srcRect l="14485" b="4594"/>
          <a:stretch>
            <a:fillRect/>
          </a:stretch>
        </p:blipFill>
        <p:spPr bwMode="auto">
          <a:xfrm>
            <a:off x="6012160" y="-27384"/>
            <a:ext cx="313184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Auglýsingar frá Svaninum sjálfum - húmor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7603" t="15781" r="8309" b="12848"/>
          <a:stretch>
            <a:fillRect/>
          </a:stretch>
        </p:blipFill>
        <p:spPr bwMode="auto">
          <a:xfrm>
            <a:off x="1979712" y="1340768"/>
            <a:ext cx="49685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Auglýsingar frá Svaninum – verið sýnileg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5750" t="18526" r="20855" b="24920"/>
          <a:stretch>
            <a:fillRect/>
          </a:stretch>
        </p:blipFill>
        <p:spPr bwMode="auto">
          <a:xfrm>
            <a:off x="827584" y="1340768"/>
            <a:ext cx="3312368" cy="472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67689" t="26761" r="22207" b="48534"/>
          <a:stretch>
            <a:fillRect/>
          </a:stretch>
        </p:blipFill>
        <p:spPr bwMode="auto">
          <a:xfrm>
            <a:off x="5076056" y="2132856"/>
            <a:ext cx="279231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Auglýsingar frá Svaninum – verið sýnileg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18434" name="Picture 2" descr="http://www.syre.se/images/stories/articles/svanen-butiksskyltar-80/galleri/popup1.jpg"/>
          <p:cNvPicPr>
            <a:picLocks noChangeAspect="1" noChangeArrowheads="1"/>
          </p:cNvPicPr>
          <p:nvPr/>
        </p:nvPicPr>
        <p:blipFill>
          <a:blip r:embed="rId4" cstate="print"/>
          <a:srcRect l="22400" t="7293" r="22721" b="7628"/>
          <a:stretch>
            <a:fillRect/>
          </a:stretch>
        </p:blipFill>
        <p:spPr bwMode="auto">
          <a:xfrm>
            <a:off x="971600" y="1340768"/>
            <a:ext cx="3528392" cy="5040560"/>
          </a:xfrm>
          <a:prstGeom prst="rect">
            <a:avLst/>
          </a:prstGeom>
          <a:noFill/>
        </p:spPr>
      </p:pic>
      <p:pic>
        <p:nvPicPr>
          <p:cNvPr id="18436" name="Picture 4" descr="http://www.syre.se/images/stories/articles/svanen-butiksskyltar-80/galleri/popup2.jpg"/>
          <p:cNvPicPr>
            <a:picLocks noChangeAspect="1" noChangeArrowheads="1"/>
          </p:cNvPicPr>
          <p:nvPr/>
        </p:nvPicPr>
        <p:blipFill>
          <a:blip r:embed="rId5" cstate="print"/>
          <a:srcRect l="23520" t="7293" r="22721" b="7628"/>
          <a:stretch>
            <a:fillRect/>
          </a:stretch>
        </p:blipFill>
        <p:spPr bwMode="auto">
          <a:xfrm>
            <a:off x="4932040" y="1340768"/>
            <a:ext cx="3456384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895368"/>
          </a:xfrm>
        </p:spPr>
        <p:txBody>
          <a:bodyPr/>
          <a:lstStyle/>
          <a:p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Auglýsingar frá Svaninum – verið sýnileg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0191" t="25232" r="821" b="21264"/>
          <a:stretch>
            <a:fillRect/>
          </a:stretch>
        </p:blipFill>
        <p:spPr bwMode="auto">
          <a:xfrm>
            <a:off x="1331640" y="1844824"/>
            <a:ext cx="68407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851920" y="2636912"/>
            <a:ext cx="4501008" cy="895368"/>
          </a:xfrm>
        </p:spPr>
        <p:txBody>
          <a:bodyPr/>
          <a:lstStyle/>
          <a:p>
            <a:pPr algn="l"/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Auglýsingar frá Svaninum </a:t>
            </a:r>
            <a:br>
              <a:rPr lang="is-IS" dirty="0" smtClean="0">
                <a:solidFill>
                  <a:srgbClr val="0083CA"/>
                </a:solidFill>
                <a:latin typeface="Calibri" pitchFamily="34" charset="0"/>
              </a:rPr>
            </a:br>
            <a:r>
              <a:rPr lang="is-IS" dirty="0" smtClean="0">
                <a:solidFill>
                  <a:srgbClr val="0083CA"/>
                </a:solidFill>
                <a:latin typeface="Calibri" pitchFamily="34" charset="0"/>
              </a:rPr>
              <a:t>– herferð</a:t>
            </a:r>
            <a:endParaRPr lang="is-IS" dirty="0">
              <a:solidFill>
                <a:srgbClr val="0083CA"/>
              </a:solidFill>
              <a:latin typeface="Calibri" pitchFamily="34" charset="0"/>
            </a:endParaRPr>
          </a:p>
        </p:txBody>
      </p:sp>
      <p:pic>
        <p:nvPicPr>
          <p:cNvPr id="7" name="Content Placeholder 6" descr="mynd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4563"/>
          <a:stretch>
            <a:fillRect/>
          </a:stretch>
        </p:blipFill>
        <p:spPr>
          <a:xfrm>
            <a:off x="395536" y="44624"/>
            <a:ext cx="2379712" cy="6813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Íslenskir Svansleyfishafar</a:t>
            </a:r>
            <a:endParaRPr lang="is-IS" dirty="0"/>
          </a:p>
        </p:txBody>
      </p:sp>
      <p:pic>
        <p:nvPicPr>
          <p:cNvPr id="4" name="Picture 3" descr="línur og merki umsjónaraðili svansins st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7571" y="6143645"/>
            <a:ext cx="6496461" cy="92869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97284" name="Picture 4" descr="http://nettisland.com/files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04864"/>
            <a:ext cx="5040560" cy="3575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Ræstingarþjónusta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84784"/>
            <a:ext cx="7772400" cy="4618856"/>
          </a:xfrm>
        </p:spPr>
        <p:txBody>
          <a:bodyPr/>
          <a:lstStyle/>
          <a:p>
            <a:r>
              <a:rPr lang="is-IS" dirty="0" smtClean="0"/>
              <a:t>ISS</a:t>
            </a:r>
          </a:p>
          <a:p>
            <a:pPr lvl="1"/>
            <a:r>
              <a:rPr lang="is-IS" sz="2000" dirty="0" smtClean="0"/>
              <a:t>Merkir öll blöð, bréfsefni og annað kynningarefni með Svansmerkinu</a:t>
            </a:r>
          </a:p>
          <a:p>
            <a:pPr lvl="1"/>
            <a:r>
              <a:rPr lang="is-IS" sz="2000" dirty="0" smtClean="0"/>
              <a:t>Viðskiptavinum kynnt sérstaklega stefna ISS í umhverfismálum og að fyrirtækið sé Svansvottað</a:t>
            </a:r>
          </a:p>
          <a:p>
            <a:pPr lvl="1"/>
            <a:r>
              <a:rPr lang="is-IS" sz="2000" dirty="0" smtClean="0"/>
              <a:t>Svansmerkið kemur fram í öllum auglýsingum þar sem fyrirtækið auglýsir daglegar ræstingar eða ræstingar á heilbrigðissviði.</a:t>
            </a:r>
          </a:p>
          <a:p>
            <a:r>
              <a:rPr lang="is-IS" sz="2400" dirty="0" smtClean="0"/>
              <a:t>Nostra</a:t>
            </a:r>
          </a:p>
          <a:p>
            <a:pPr lvl="1"/>
            <a:r>
              <a:rPr lang="is-IS" sz="2000" dirty="0" smtClean="0"/>
              <a:t>Kynnir merkið á heimasíðu og á bréfsefni</a:t>
            </a:r>
          </a:p>
          <a:p>
            <a:pPr lvl="1"/>
            <a:r>
              <a:rPr lang="is-IS" sz="2000" dirty="0" smtClean="0"/>
              <a:t>Í viðtali við nýja viðskiptavini er sagt frá Svaninum og hvað felst í vottun</a:t>
            </a:r>
          </a:p>
          <a:p>
            <a:pPr lvl="1"/>
            <a:r>
              <a:rPr lang="is-IS" sz="2000" dirty="0" smtClean="0"/>
              <a:t>Viðskiptavinir hvattir til að velja Svansvottað í eigin innkaupum</a:t>
            </a:r>
          </a:p>
          <a:p>
            <a:pPr lvl="1"/>
            <a:endParaRPr lang="is-IS" dirty="0" smtClean="0"/>
          </a:p>
        </p:txBody>
      </p:sp>
      <p:pic>
        <p:nvPicPr>
          <p:cNvPr id="71682" name="Picture 2" descr="http://www.issworld.com/SiteCollectionImages/archive/news/image_library/logo/iss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1323721" cy="1152128"/>
          </a:xfrm>
          <a:prstGeom prst="rect">
            <a:avLst/>
          </a:prstGeom>
          <a:noFill/>
        </p:spPr>
      </p:pic>
      <p:pic>
        <p:nvPicPr>
          <p:cNvPr id="71684" name="Picture 4" descr="http://www.nostra.is/themes/classybusiness/images/logo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149080"/>
            <a:ext cx="1512168" cy="112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Prentsmiðjur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88840"/>
            <a:ext cx="7772400" cy="4114800"/>
          </a:xfrm>
        </p:spPr>
        <p:txBody>
          <a:bodyPr/>
          <a:lstStyle/>
          <a:p>
            <a:r>
              <a:rPr lang="is-IS" sz="2800" dirty="0" smtClean="0"/>
              <a:t>Oddi</a:t>
            </a:r>
          </a:p>
          <a:p>
            <a:pPr lvl="1"/>
            <a:r>
              <a:rPr lang="is-IS" sz="2400" dirty="0" smtClean="0"/>
              <a:t>Allt kynningarefni er merkt Svansmerkinu og heimasíða okkar er merkt</a:t>
            </a:r>
          </a:p>
          <a:p>
            <a:pPr lvl="1"/>
            <a:r>
              <a:rPr lang="is-IS" sz="2400" dirty="0" smtClean="0"/>
              <a:t>Í vinnslusölum eru veggspjöld þar sem starfsmenn eru minntir á að vera duglega að flokka allan úrgang og pappír ásamt því að lágmarka efnanotkun og taka ábyrgð á umhverfinu</a:t>
            </a:r>
          </a:p>
          <a:p>
            <a:pPr lvl="1"/>
            <a:r>
              <a:rPr lang="is-IS" sz="2400" dirty="0" smtClean="0"/>
              <a:t>Svansvottunin hefur reynst afar jákvæð bæði út á við til viðskiptavina og ekki síður inn á við til starfsmanna.</a:t>
            </a:r>
          </a:p>
        </p:txBody>
      </p:sp>
      <p:sp>
        <p:nvSpPr>
          <p:cNvPr id="66562" name="AutoShape 2" descr="data:image/jpeg;base64,/9j/4AAQSkZJRgABAQAAAQABAAD/2wBDAAkGBwgHBgkIBwgKCgkLDRYPDQwMDRsUFRAWIB0iIiAdHx8kKDQsJCYxJx8fLT0tMTU3Ojo6Iys/RD84QzQ5Ojf/2wBDAQoKCg0MDRoPDxo3JR8lNzc3Nzc3Nzc3Nzc3Nzc3Nzc3Nzc3Nzc3Nzc3Nzc3Nzc3Nzc3Nzc3Nzc3Nzc3Nzc3Nzf/wAARCACmAS8DASIAAhEBAxEB/8QAHAABAAIDAQEBAAAAAAAAAAAAAAYHAQMFCAQC/8QARxAAAQMCAwQFBwYKCwAAAAAAAAECAwQFBgcREiExQSI2UXSyExQ1YXFzgTJSkaGxtBUkMzQ3YoKDs8EWFyNCU1RjcpPR0v/EABkBAQADAQEAAAAAAAAAAAAAAAACAwQBBf/EACgRAQACAQIFAwQDAAAAAAAAAAABAgMREgQhMUFxEyI0MkNEwRQzYf/aAAwDAQACEQMRAD8ArsAHvvBAAAAAAAAAAAAAAAAAAAAAAAAAAAAAAAAAAAAAAAAAAAAAAAAAAAAAAAAAAAAAAAAAAAANkcavZKqJ8hm19aJ/MOtYADgAAAAAAAAAAAAAAAAAAAAAAAAAAAAAAAAAAAAAAAAAAAAAHXsVJ5zQ3yTTXyFBt/Hy0X8tTkFkZYWZ1fhnFMmxqs9MtNEv62y5y/WrCvLfZXVbirutorcDjv7QWKwABwAAAAAAAAAAAAAAAAAAAAAAAAAAAAAAAAAAAAAAAAAAGT0VlpaFtGD6KKRuzNOi1Eiet+9E+DdlPgUxgDDrsR4igp3sVaSFUlqXcthF+T+0u76V5F73XFFls1dTUNfXRQ1E7ka1nzE5K75qctV/7MPGWm2lK+W7hKxGt5efMXWtbNiW40Ct0ZHMqx/7HdJv1Khxy4M6sPOnggv9KzVYUSGp0+Yq9F3wVVT4p2FPmnBk30iWfNTZeYAAWqQAAAAAAAAAAAAAAAAAAAAAAAAAAAAAAAAAAAAAAAAAAWFg2fEVRaFt2DLe2mY9345cpXJtOfpyVdzURF3IiKvPipM7RllaqahqX4gldcK2oaqy1D3qiR81Vqrv1/WX7NUIxkSq/hi6Jqui07F0/aNuc92r2XyltTKmRtC+Bkr4Wroj3K9yb+3gm5dxgvunLOOs6N9NsYovaNXQraTFGDKKanbGzEOHNhzXRS/lIo9N6LpvRNOzVPUhUVWtO6qldRskZTq5VjbK5Fc1OxVTj7T0dj9VTBV50VU/FXnmws4S26Jmeqvio2zEQwDJg1sgDIAwAAAAAAAAAAAAAAAAAAAAAAAAAAAAAAAAAAAAAAACzcivTNz7s3xGjOrrjR90j8bzfkV6Zufdm+I0Z1dcaPukfjeYvyp8Ns/GhZ2YHUq8af5ZxF8C5fWynsjZcRUUFRWzrtqyXf5FvJvHjzX26ciUZgdSrx3VxWWT+GrZe56ysucKzuo3x+TicvQVV1XVyc+CbuBnx6+jM66c2jJp6sRpryWQuBsJr0fwLR6r2IqL9pXWYWX0VvuFu/o7E/YrpVh83c9VRj9NUVFXejdNVXXhofTPuz2an+qz7sh2c8urlB3xPA4nj30yVjd1hC+y1LTp0l2LTl/hqkt1PT1VBS1dQxiJJO9N8jua8e3gnYfTJgLCc7FYlnpk1TjG5zVT4opwMpMNWyKx0l9WHylfPt6SSb0iRHq3opy3Jx4nDyO9N3j3LfEpC0W90xaeSVZr7Ymsc0VxjhiDD+LW2vzlWUc2w+OaRu0sbHLpqunHRUX2ohOcVZc2q04HqpaJr5K6lRJ3VL16T0T5SacEboqronYnE4ed/Wuk7k3xvLRxp1Iu/cJPCW3yX0xzr1V0x11vGnR5pBnmYPQYAABwAAAAAAAAAAAAAAAAAAAAAAAAAAAAAABqicVDqzcivTNz7s3xGjOrrjR90j8bzfkT6Zufdm+I0Z1dcaPukfjeYvyp8Nk/GhZ2YHUq8d1cQrIf82vPvIfscTnHFPNVYRu0FNE6WV9M9GsYmquXsRCDZD/m1595D9jjNT49vLRf++r5Kj9O7fes+7IdjPLq5Qd8TwOOPUfp3b71n3ZDsZ5dXKDvieBxb93H4hX9vJ5l28q+odr/AHn8VxCsjvTV49y3xKTXKvqHa/3n8VxCsjvTV49y3xKR7ZfP7Sjrj8fp8WeHWuk7k3xvLRxp1Iu/cJPCVdnh1rpO5N8by0cadSLv3CTwi/04yn1ZHmpeJgyvEwem8wAAAAAAAAAAAAAAAAAAAAAAAAAAAAAAAAUndivC2+70VjtdLTRNlWKJZ30rZnzSPRqq9yrv2NV3NaqdHmQQ++lvNwo2bNNUrGqMWNr2tbttavFGv02kT2KnEhkpuhZjvtlaODccWGO7SsuVtpLVcH/2L6qmTSCXRefzd/NdfahIseYJgxRHHW0siRXGFqJG9V6EjUXVGr2cV0VO3mefSXWPH11tOH6u0Ne6Rr4tillV3SpteOnammunYunIzX4e0Wi+OebRTiKzWa5I5JHmfj6WeeayWSZWQMVWVNQxd8jubGryanBV58OHHtZIW2qpbNW1s7NiGskb5HXi5GoqK72aronsUpeF7Y5WPdGyVrXIqsfrsu9S6Ki6fEncWbN/hjZHFS2xkbGo1rWwORGonBETa4HcmCYx7KQ5TPE5N95WFJgid+YKYoSujSNHo7zfyS7W6JGfK19WvA4uedQxLTbKTXWWSpWRGpx0Rqp9rkIw/NzEjmK1sVvaq/3khdqn0uI8zFlzdfmXuuWGvrI/yXnTFVkfZstaqImm/T17+O8hjwZYtFrdk758c1mte69Mv7bU2rCFto61nk52Mc57F4t2nK7RfWiLvOZgLA82FK6tqZq+OpSpYjUayJW7OiqvNVIB/W7iP/At3/C//wBmqrzYxNPCsca0VOqpptxQLtJ7NpVT6iH8fNOvTmn6+GNP8fvOiqjnxgyONyKtPSsY/Tkqq52n0OT6S2sWMWpwXdWxdJX0EitROfQVTzXUTy1U8k9TI+WaRyue966q5V4qqkgumN77crXT2ySrWKlhhbE5sPRWVETTV68V9nD1F1+HtMUiOyqnEVibTPdHDABrYwAAAAAAAAAAAAAAAAAAAAAAAAAAAAAAAAAA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657225"/>
            <a:ext cx="2476500" cy="1362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66564" name="Picture 4" descr="http://graennapril.is/wp-content/uploads/2011/04/oddi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1832931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Content Placeholder 3" descr="oddimynd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5253254" cy="2952328"/>
          </a:xfrm>
        </p:spPr>
      </p:pic>
      <p:pic>
        <p:nvPicPr>
          <p:cNvPr id="5" name="Picture 4" descr="oddimyn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404303"/>
            <a:ext cx="5256584" cy="29542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Prentsmiðjur</a:t>
            </a:r>
            <a:endParaRPr lang="is-IS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22" t="32251" r="68344" b="32063"/>
          <a:stretch>
            <a:fillRect/>
          </a:stretch>
        </p:blipFill>
        <p:spPr bwMode="auto">
          <a:xfrm>
            <a:off x="1115616" y="1988840"/>
            <a:ext cx="74888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17352</TotalTime>
  <Words>583</Words>
  <Application>Microsoft Office PowerPoint</Application>
  <PresentationFormat>On-screen Show (4:3)</PresentationFormat>
  <Paragraphs>128</Paragraphs>
  <Slides>44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Allir þekkja Svaninn </vt:lpstr>
      <vt:lpstr>Orðspor Svansins Hver skapar það?</vt:lpstr>
      <vt:lpstr>   Gallup 2011</vt:lpstr>
      <vt:lpstr>   Gallup 2011</vt:lpstr>
      <vt:lpstr>Íslenskir Svansleyfishafar</vt:lpstr>
      <vt:lpstr>Ræstingarþjónusta</vt:lpstr>
      <vt:lpstr>Prentsmiðjur</vt:lpstr>
      <vt:lpstr>PowerPoint Presentation</vt:lpstr>
      <vt:lpstr>Prentsmiðjur</vt:lpstr>
      <vt:lpstr>Hótel og farfuglaheimili</vt:lpstr>
      <vt:lpstr>Hótel</vt:lpstr>
      <vt:lpstr>Hótel og farfuglaheimili</vt:lpstr>
      <vt:lpstr>Hótel og farfuglaheimili</vt:lpstr>
      <vt:lpstr>Vefverslun www.natturan.is</vt:lpstr>
      <vt:lpstr>Erlendir Svansleyfishafar</vt:lpstr>
      <vt:lpstr>facebook</vt:lpstr>
      <vt:lpstr>facebook</vt:lpstr>
      <vt:lpstr>Að vera grænn</vt:lpstr>
      <vt:lpstr>Að vera grænn</vt:lpstr>
      <vt:lpstr>Að vera græn</vt:lpstr>
      <vt:lpstr>Að vera fyrstur</vt:lpstr>
      <vt:lpstr>Að vera fyrstur</vt:lpstr>
      <vt:lpstr>Vera fyrstur</vt:lpstr>
      <vt:lpstr>Skynsemi – traust - áreiðanleiki</vt:lpstr>
      <vt:lpstr>Skynsemi – traust - áreiðanleiki</vt:lpstr>
      <vt:lpstr>Skynsemi – traust - áreiðanleiki</vt:lpstr>
      <vt:lpstr>Áhersla lögð á eitthvað eitt - Orka</vt:lpstr>
      <vt:lpstr>Áhersla lögð á eitthvað eitt  - Sveiganleiki</vt:lpstr>
      <vt:lpstr>Auglýsa saman</vt:lpstr>
      <vt:lpstr>Auglýsa saman</vt:lpstr>
      <vt:lpstr>Húmor og orðaleikir</vt:lpstr>
      <vt:lpstr>Húmor og orðaleikir</vt:lpstr>
      <vt:lpstr>Húmor og orðaleikir</vt:lpstr>
      <vt:lpstr>Leika sér með hugtakið Svanur</vt:lpstr>
      <vt:lpstr>Leika sér með hugtakið Svanur</vt:lpstr>
      <vt:lpstr>Leika sér með hugtakið Svanur</vt:lpstr>
      <vt:lpstr>Ekkert minnst á Svaninn – logoið talar fyrir sig</vt:lpstr>
      <vt:lpstr>Ekkert minnst á Svaninn – logoið talar fyrir sig</vt:lpstr>
      <vt:lpstr>Ekkert logo – bara talað um Svaninn</vt:lpstr>
      <vt:lpstr>Auglýsingar frá Svaninum sjálfum - húmor</vt:lpstr>
      <vt:lpstr>Auglýsingar frá Svaninum – verið sýnileg</vt:lpstr>
      <vt:lpstr>Auglýsingar frá Svaninum – verið sýnileg</vt:lpstr>
      <vt:lpstr>Auglýsingar frá Svaninum – verið sýnileg</vt:lpstr>
      <vt:lpstr>Auglýsingar frá Svaninum  – herferð</vt:lpstr>
    </vt:vector>
  </TitlesOfParts>
  <Company>Umhverfisstofnun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Hrefna Guðmundsdóttir</dc:creator>
  <cp:lastModifiedBy>anna.ra</cp:lastModifiedBy>
  <cp:revision>590</cp:revision>
  <dcterms:created xsi:type="dcterms:W3CDTF">2008-04-29T11:54:44Z</dcterms:created>
  <dcterms:modified xsi:type="dcterms:W3CDTF">2012-03-02T15:59:36Z</dcterms:modified>
</cp:coreProperties>
</file>