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72" r:id="rId3"/>
    <p:sldId id="273" r:id="rId4"/>
    <p:sldId id="274" r:id="rId5"/>
    <p:sldId id="260" r:id="rId6"/>
    <p:sldId id="261" r:id="rId7"/>
    <p:sldId id="275" r:id="rId8"/>
    <p:sldId id="284" r:id="rId9"/>
    <p:sldId id="291" r:id="rId10"/>
    <p:sldId id="292" r:id="rId11"/>
    <p:sldId id="277" r:id="rId12"/>
    <p:sldId id="278" r:id="rId13"/>
    <p:sldId id="279" r:id="rId14"/>
    <p:sldId id="293" r:id="rId15"/>
    <p:sldId id="280" r:id="rId16"/>
    <p:sldId id="281" r:id="rId17"/>
    <p:sldId id="282" r:id="rId18"/>
    <p:sldId id="283" r:id="rId19"/>
    <p:sldId id="295" r:id="rId20"/>
    <p:sldId id="290" r:id="rId21"/>
    <p:sldId id="271" r:id="rId22"/>
  </p:sldIdLst>
  <p:sldSz cx="9144000" cy="6858000" type="screen4x3"/>
  <p:notesSz cx="6669088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56000" autoAdjust="0"/>
  </p:normalViewPr>
  <p:slideViewPr>
    <p:cSldViewPr>
      <p:cViewPr varScale="1">
        <p:scale>
          <a:sx n="40" d="100"/>
          <a:sy n="40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5890B-A6D0-4AC8-A80A-934A523470EA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896B8-3DA9-4FC4-82C4-BF0A3163A23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561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96B8-3DA9-4FC4-82C4-BF0A3163A23E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08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is-I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96B8-3DA9-4FC4-82C4-BF0A3163A23E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17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baseline="0" dirty="0" smtClean="0"/>
          </a:p>
          <a:p>
            <a:endParaRPr lang="is-IS" baseline="0" dirty="0" smtClean="0"/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baseline="0" dirty="0" smtClean="0"/>
          </a:p>
          <a:p>
            <a:endParaRPr lang="is-IS" baseline="0" dirty="0" smtClean="0"/>
          </a:p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96B8-3DA9-4FC4-82C4-BF0A3163A23E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646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is-IS" sz="3200" dirty="0" smtClean="0"/>
          </a:p>
          <a:p>
            <a:pPr lvl="1"/>
            <a:endParaRPr lang="is-I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896B8-3DA9-4FC4-82C4-BF0A3163A23E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96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06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876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604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4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889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825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833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43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850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51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995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BC17-203E-4323-80E4-3655D83774F6}" type="datetimeFigureOut">
              <a:rPr lang="is-IS" smtClean="0"/>
              <a:t>2.3.2012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DACE-38D2-4489-8BD9-EEF0769706E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640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hyperlink" Target="http://www.ust.is/library/Skrar/Einstaklingar/Graenn-lifstill/Jolablad_UST_2011.pdf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ust.is/atvinnulif/svanurinn/thjonusta-vid-leyfishaf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ygnus_a ferd_minnk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57354" y="1391812"/>
            <a:ext cx="5401056" cy="47518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7496" y="1124744"/>
            <a:ext cx="5000660" cy="1591586"/>
          </a:xfrm>
        </p:spPr>
        <p:txBody>
          <a:bodyPr>
            <a:normAutofit fontScale="90000"/>
          </a:bodyPr>
          <a:lstStyle/>
          <a:p>
            <a:pPr algn="l"/>
            <a:r>
              <a:rPr lang="is-IS" sz="40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Þróunarsaga Svansins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endParaRPr lang="en-US" dirty="0">
              <a:solidFill>
                <a:srgbClr val="1D5C9F"/>
              </a:solidFill>
            </a:endParaRPr>
          </a:p>
        </p:txBody>
      </p:sp>
      <p:pic>
        <p:nvPicPr>
          <p:cNvPr id="10" name="Picture 9" descr="Svansmerki_RGB_enginn-texti_250x2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53396"/>
            <a:ext cx="1857388" cy="1864817"/>
          </a:xfrm>
          <a:prstGeom prst="rect">
            <a:avLst/>
          </a:prstGeom>
        </p:spPr>
      </p:pic>
      <p:pic>
        <p:nvPicPr>
          <p:cNvPr id="12" name="Picture 1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4109" y="5229524"/>
            <a:ext cx="450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Anna Sigurveig Ragnarsdóttir</a:t>
            </a:r>
          </a:p>
        </p:txBody>
      </p:sp>
    </p:spTree>
    <p:extLst>
      <p:ext uri="{BB962C8B-B14F-4D97-AF65-F5344CB8AC3E}">
        <p14:creationId xmlns:p14="http://schemas.microsoft.com/office/powerpoint/2010/main" val="3787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2011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is-IS" sz="2400" dirty="0"/>
          </a:p>
          <a:p>
            <a:pPr marL="457200" lvl="1" indent="0">
              <a:buNone/>
            </a:pPr>
            <a:endParaRPr lang="is-IS" sz="2400" dirty="0" smtClean="0"/>
          </a:p>
          <a:p>
            <a:pPr marL="457200" lvl="1" indent="0">
              <a:buNone/>
            </a:pPr>
            <a:endParaRPr lang="is-IS" sz="2400" dirty="0"/>
          </a:p>
          <a:p>
            <a:pPr lvl="1"/>
            <a:endParaRPr lang="is-IS" sz="2400" dirty="0"/>
          </a:p>
          <a:p>
            <a:pPr lvl="2"/>
            <a:endParaRPr lang="is-IS" sz="2000" dirty="0"/>
          </a:p>
          <a:p>
            <a:pPr marL="914400" lvl="2" indent="0">
              <a:buNone/>
            </a:pPr>
            <a:endParaRPr lang="is-IS" sz="2000" dirty="0" smtClean="0"/>
          </a:p>
          <a:p>
            <a:pPr lvl="2"/>
            <a:endParaRPr lang="is-IS" sz="2000" dirty="0"/>
          </a:p>
          <a:p>
            <a:pPr marL="914400" lvl="2" indent="0">
              <a:buNone/>
            </a:pPr>
            <a:endParaRPr lang="is-IS" sz="2000" dirty="0" smtClean="0"/>
          </a:p>
          <a:p>
            <a:pPr lvl="2"/>
            <a:endParaRPr lang="is-IS" sz="2000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258"/>
            <a:ext cx="4248472" cy="64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177281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sz="3600" b="1" dirty="0">
                <a:solidFill>
                  <a:srgbClr val="00B050"/>
                </a:solidFill>
                <a:latin typeface="Calibri" pitchFamily="34" charset="0"/>
              </a:rPr>
              <a:t>Jólablað UST 2011</a:t>
            </a:r>
          </a:p>
        </p:txBody>
      </p:sp>
    </p:spTree>
    <p:extLst>
      <p:ext uri="{BB962C8B-B14F-4D97-AF65-F5344CB8AC3E}">
        <p14:creationId xmlns:p14="http://schemas.microsoft.com/office/powerpoint/2010/main" val="88461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Helstu verkefni 2012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 smtClean="0"/>
              <a:t>Kynningarfundur fyrir prentsmiðjur </a:t>
            </a:r>
            <a:endParaRPr lang="is-IS" dirty="0"/>
          </a:p>
          <a:p>
            <a:pPr>
              <a:buSzPct val="150000"/>
              <a:buBlip>
                <a:blip r:embed="rId3"/>
              </a:buBlip>
              <a:defRPr/>
            </a:pPr>
            <a:endParaRPr lang="is-IS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 smtClean="0"/>
              <a:t>Kynning fyrir hótel og verslanir</a:t>
            </a:r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 smtClean="0"/>
              <a:t>Ágætis byrjun</a:t>
            </a:r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Jólablað </a:t>
            </a:r>
            <a:r>
              <a:rPr lang="is-IS" dirty="0" smtClean="0"/>
              <a:t>Umhverfisstofnunar 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Málstofa í lok ársins fyrir leyfishafa og umsækjendur</a:t>
            </a:r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Innkaupaklúbbur Svansins </a:t>
            </a:r>
            <a:endParaRPr lang="is-IS" dirty="0" smtClean="0"/>
          </a:p>
          <a:p>
            <a:pPr>
              <a:buSzPct val="150000"/>
              <a:buBlip>
                <a:blip r:embed="rId3"/>
              </a:buBlip>
              <a:defRPr/>
            </a:pPr>
            <a:endParaRPr lang="is-IS" dirty="0"/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 marL="0" indent="0">
              <a:buSzPct val="150000"/>
              <a:buNone/>
              <a:defRPr/>
            </a:pPr>
            <a:endParaRPr lang="is-IS" dirty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s-IS" sz="2800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Innkaupaklúbbur Svansins </a:t>
            </a:r>
            <a:endParaRPr lang="is-IS" dirty="0" smtClean="0"/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 lvl="1"/>
            <a:r>
              <a:rPr lang="is-IS" dirty="0" smtClean="0"/>
              <a:t>Fyrirtæki/stofnanir </a:t>
            </a:r>
            <a:r>
              <a:rPr lang="is-IS" dirty="0"/>
              <a:t>skrái sig til þátttöku og skuldbinda sig til að kaupa Svansmerktar vörur</a:t>
            </a:r>
          </a:p>
          <a:p>
            <a:pPr lvl="1"/>
            <a:r>
              <a:rPr lang="is-IS" dirty="0"/>
              <a:t>Fá þjónustu í staðinn, aðstoð við umhverfisskilyrði í útboðum </a:t>
            </a:r>
            <a:r>
              <a:rPr lang="is-IS" dirty="0" smtClean="0"/>
              <a:t>o.þ.h</a:t>
            </a:r>
            <a:r>
              <a:rPr lang="is-IS" dirty="0"/>
              <a:t>.</a:t>
            </a:r>
          </a:p>
          <a:p>
            <a:pPr>
              <a:buNone/>
            </a:pPr>
            <a:endParaRPr lang="is-IS" sz="2800" dirty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751714" cy="19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err="1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Ný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 gjaldskrá Svansins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dirty="0"/>
              <a:t>Umsóknargjald hækkar</a:t>
            </a:r>
          </a:p>
          <a:p>
            <a:pPr lvl="1"/>
            <a:r>
              <a:rPr lang="is-IS" sz="2400" smtClean="0"/>
              <a:t>300 </a:t>
            </a:r>
            <a:r>
              <a:rPr lang="is-IS" sz="2400" dirty="0" smtClean="0"/>
              <a:t>þúsund kr. </a:t>
            </a:r>
            <a:r>
              <a:rPr lang="is-IS" sz="2400" smtClean="0"/>
              <a:t>fyrir almenn fyrirtæki</a:t>
            </a:r>
          </a:p>
          <a:p>
            <a:pPr marL="457200" lvl="1" indent="0">
              <a:buNone/>
            </a:pPr>
            <a:endParaRPr lang="is-IS" sz="2400" dirty="0"/>
          </a:p>
          <a:p>
            <a:pPr lvl="1"/>
            <a:r>
              <a:rPr lang="is-IS" sz="2400" smtClean="0"/>
              <a:t>150 þúsund kr. fyrir lítil fyrirtæki</a:t>
            </a:r>
          </a:p>
          <a:p>
            <a:pPr marL="457200" lvl="1" indent="0">
              <a:buNone/>
            </a:pPr>
            <a:endParaRPr lang="is-IS" sz="2400" dirty="0" smtClean="0"/>
          </a:p>
          <a:p>
            <a:pPr lvl="1"/>
            <a:r>
              <a:rPr lang="is-IS" sz="2400" dirty="0" smtClean="0"/>
              <a:t>Endurnýjunargjald er </a:t>
            </a:r>
            <a:r>
              <a:rPr lang="is-IS" sz="2400" smtClean="0"/>
              <a:t>hálft umsóknargjald</a:t>
            </a:r>
          </a:p>
          <a:p>
            <a:pPr marL="457200" lvl="1" indent="0">
              <a:buNone/>
            </a:pPr>
            <a:endParaRPr lang="is-IS" sz="2400" smtClean="0"/>
          </a:p>
          <a:p>
            <a:pPr lvl="1"/>
            <a:r>
              <a:rPr lang="is-IS" sz="2400" smtClean="0"/>
              <a:t>Tekur gildi nú þegar</a:t>
            </a:r>
          </a:p>
          <a:p>
            <a:pPr marL="457200" lvl="1" indent="0">
              <a:buNone/>
            </a:pPr>
            <a:endParaRPr lang="is-IS" smtClean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err="1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Ný</a:t>
            </a:r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 gjaldskrá Svansins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s-IS" smtClean="0"/>
          </a:p>
          <a:p>
            <a:pPr marL="342900" lvl="1" indent="-342900"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200"/>
              <a:t>Leyfisgjald </a:t>
            </a:r>
          </a:p>
          <a:p>
            <a:pPr marL="1200150" lvl="3" indent="-342900"/>
            <a:r>
              <a:rPr lang="is-IS" sz="2800" smtClean="0"/>
              <a:t>Almennt </a:t>
            </a:r>
            <a:r>
              <a:rPr lang="is-IS" sz="2800"/>
              <a:t>hámark í þjónustuflokkum hækkar í </a:t>
            </a:r>
            <a:r>
              <a:rPr lang="is-IS" sz="2800" smtClean="0"/>
              <a:t>550 þúsund kr.</a:t>
            </a:r>
            <a:endParaRPr lang="is-IS" sz="2800"/>
          </a:p>
          <a:p>
            <a:pPr marL="457200" lvl="1" indent="0">
              <a:buNone/>
            </a:pPr>
            <a:endParaRPr lang="is-IS" smtClean="0"/>
          </a:p>
          <a:p>
            <a:pPr marL="342900" lvl="1" indent="-342900"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200"/>
              <a:t>Lágmarks árgjald prentsmiðja </a:t>
            </a:r>
          </a:p>
          <a:p>
            <a:pPr marL="1200150" lvl="3" indent="-342900"/>
            <a:r>
              <a:rPr lang="is-IS" sz="2800"/>
              <a:t>250 þúsund kr</a:t>
            </a:r>
            <a:r>
              <a:rPr lang="is-IS" sz="2800" smtClean="0"/>
              <a:t>.</a:t>
            </a:r>
          </a:p>
          <a:p>
            <a:pPr marL="857250" lvl="3" indent="0">
              <a:buNone/>
            </a:pPr>
            <a:endParaRPr lang="is-IS" sz="2800"/>
          </a:p>
          <a:p>
            <a:pPr marL="342900" lvl="1" indent="-342900"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200"/>
              <a:t>Kemur til greiðslu árið 2013</a:t>
            </a:r>
            <a:endParaRPr lang="is-IS" sz="220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err="1">
                <a:solidFill>
                  <a:srgbClr val="0070C0"/>
                </a:solidFill>
                <a:latin typeface="Calibri" pitchFamily="34" charset="0"/>
              </a:rPr>
              <a:t>Ný</a:t>
            </a:r>
            <a:r>
              <a:rPr lang="is-IS" sz="3600" b="1" dirty="0">
                <a:solidFill>
                  <a:srgbClr val="0070C0"/>
                </a:solidFill>
                <a:latin typeface="Calibri" pitchFamily="34" charset="0"/>
              </a:rPr>
              <a:t> gjaldskrá Svansins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s-IS" sz="3900" b="1" dirty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Athugið </a:t>
            </a:r>
            <a:r>
              <a:rPr lang="is-IS" sz="3900" b="1" dirty="0" err="1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nýtt</a:t>
            </a:r>
            <a:r>
              <a:rPr lang="is-IS" sz="3900" b="1" dirty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is-IS" sz="39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+mj-cs"/>
              </a:rPr>
              <a:t>ákvæði</a:t>
            </a:r>
          </a:p>
          <a:p>
            <a:pPr marL="0" indent="0">
              <a:buNone/>
            </a:pPr>
            <a:endParaRPr lang="is-IS" sz="3900" b="1" dirty="0">
              <a:solidFill>
                <a:srgbClr val="0070C0"/>
              </a:solidFill>
              <a:latin typeface="Calibri" pitchFamily="34" charset="0"/>
              <a:ea typeface="+mj-ea"/>
              <a:cs typeface="+mj-cs"/>
            </a:endParaRPr>
          </a:p>
          <a:p>
            <a:pPr marL="342900" lvl="1" indent="-342900"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500" dirty="0"/>
              <a:t>Að gögn berist skrifstofu Svansins </a:t>
            </a:r>
            <a:r>
              <a:rPr lang="is-IS" sz="3500" dirty="0" smtClean="0"/>
              <a:t>innan </a:t>
            </a:r>
            <a:r>
              <a:rPr lang="is-IS" sz="3500" dirty="0"/>
              <a:t>árs frá því að umsóknareyðublaði er skilað</a:t>
            </a:r>
            <a:r>
              <a:rPr lang="is-IS" sz="3500" dirty="0" smtClean="0"/>
              <a:t>.</a:t>
            </a:r>
          </a:p>
          <a:p>
            <a:pPr marL="0" lvl="1" indent="0">
              <a:lnSpc>
                <a:spcPct val="90000"/>
              </a:lnSpc>
              <a:buSzPct val="150000"/>
              <a:buNone/>
              <a:defRPr/>
            </a:pPr>
            <a:endParaRPr lang="is-IS" sz="3500" dirty="0"/>
          </a:p>
          <a:p>
            <a:pPr marL="342900" lvl="1" indent="-342900"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500" dirty="0"/>
              <a:t>Annars er sótt um aftur og umsóknargjald greitt að nýju</a:t>
            </a:r>
            <a:r>
              <a:rPr lang="is-IS" sz="3500" dirty="0" smtClean="0"/>
              <a:t>.</a:t>
            </a:r>
          </a:p>
          <a:p>
            <a:pPr marL="0" lvl="1" indent="0">
              <a:lnSpc>
                <a:spcPct val="90000"/>
              </a:lnSpc>
              <a:buSzPct val="150000"/>
              <a:buNone/>
              <a:defRPr/>
            </a:pPr>
            <a:endParaRPr lang="is-IS" sz="3500" dirty="0"/>
          </a:p>
          <a:p>
            <a:pPr marL="342900" lvl="1" indent="-342900"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500" dirty="0"/>
              <a:t>Samræmi við hin Norðurlöndin</a:t>
            </a:r>
            <a:r>
              <a:rPr lang="is-IS" sz="3500" dirty="0" smtClean="0"/>
              <a:t>.</a:t>
            </a:r>
          </a:p>
          <a:p>
            <a:pPr marL="0" lvl="1" indent="0">
              <a:lnSpc>
                <a:spcPct val="90000"/>
              </a:lnSpc>
              <a:buSzPct val="150000"/>
              <a:buNone/>
              <a:defRPr/>
            </a:pPr>
            <a:endParaRPr lang="is-IS" sz="3500" dirty="0"/>
          </a:p>
          <a:p>
            <a:pPr marL="342900" lvl="1" indent="-342900">
              <a:lnSpc>
                <a:spcPct val="90000"/>
              </a:lnSpc>
              <a:buSzPct val="150000"/>
              <a:buBlip>
                <a:blip r:embed="rId3"/>
              </a:buBlip>
              <a:defRPr/>
            </a:pPr>
            <a:r>
              <a:rPr lang="is-IS" sz="3500" dirty="0"/>
              <a:t>Umsóknir liggja oft inni árum saman.</a:t>
            </a:r>
          </a:p>
          <a:p>
            <a:pPr marL="457200" lvl="1" indent="0">
              <a:buNone/>
            </a:pPr>
            <a:endParaRPr lang="is-IS" dirty="0" smtClean="0"/>
          </a:p>
          <a:p>
            <a:pPr marL="457200" lvl="1" indent="0">
              <a:buNone/>
            </a:pPr>
            <a:endParaRPr lang="is-IS" dirty="0"/>
          </a:p>
          <a:p>
            <a:pPr lvl="1"/>
            <a:r>
              <a:rPr lang="is-IS" dirty="0"/>
              <a:t>Þeir sem hafa þegar sótt um hafa frest til </a:t>
            </a:r>
            <a:r>
              <a:rPr lang="is-IS" dirty="0" smtClean="0"/>
              <a:t>febrúar 2013 til að klára.</a:t>
            </a:r>
            <a:endParaRPr lang="is-IS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Prentsmiðjur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s-IS" b="1" dirty="0" smtClean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 err="1"/>
              <a:t>Ný</a:t>
            </a:r>
            <a:r>
              <a:rPr lang="is-IS" sz="3200" dirty="0"/>
              <a:t> viðmið samþykkt í desember </a:t>
            </a:r>
            <a:r>
              <a:rPr lang="is-IS" sz="3200" dirty="0" smtClean="0"/>
              <a:t>2011</a:t>
            </a:r>
          </a:p>
          <a:p>
            <a:pPr marL="0" lvl="1" indent="0">
              <a:lnSpc>
                <a:spcPct val="70000"/>
              </a:lnSpc>
              <a:buSzPct val="150000"/>
              <a:buNone/>
              <a:defRPr/>
            </a:pPr>
            <a:endParaRPr lang="is-IS" sz="3200" dirty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 smtClean="0"/>
              <a:t>Vottun samkvæmt útgáfu 4 rennur </a:t>
            </a:r>
            <a:r>
              <a:rPr lang="is-IS" sz="3200" dirty="0" err="1" smtClean="0"/>
              <a:t>út</a:t>
            </a:r>
            <a:r>
              <a:rPr lang="is-IS" sz="3200" dirty="0" smtClean="0"/>
              <a:t> 31. mars</a:t>
            </a:r>
          </a:p>
          <a:p>
            <a:pPr marL="0" lvl="1" indent="0">
              <a:lnSpc>
                <a:spcPct val="70000"/>
              </a:lnSpc>
              <a:buSzPct val="150000"/>
              <a:buNone/>
              <a:defRPr/>
            </a:pPr>
            <a:endParaRPr lang="is-IS" sz="3200" dirty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/>
              <a:t>Aðgengileg á dönsku á </a:t>
            </a:r>
            <a:r>
              <a:rPr lang="is-IS" sz="3200" dirty="0" smtClean="0"/>
              <a:t>heimasíðunni</a:t>
            </a:r>
          </a:p>
          <a:p>
            <a:pPr marL="0" lvl="1" indent="0">
              <a:lnSpc>
                <a:spcPct val="70000"/>
              </a:lnSpc>
              <a:buSzPct val="150000"/>
              <a:buNone/>
              <a:defRPr/>
            </a:pPr>
            <a:endParaRPr lang="is-IS" sz="3200" dirty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/>
              <a:t>Viðmið á ensku á næstu </a:t>
            </a:r>
            <a:r>
              <a:rPr lang="is-IS" sz="3200" dirty="0" smtClean="0"/>
              <a:t>vikum</a:t>
            </a:r>
          </a:p>
          <a:p>
            <a:pPr marL="0" lvl="1" indent="0">
              <a:lnSpc>
                <a:spcPct val="70000"/>
              </a:lnSpc>
              <a:buSzPct val="150000"/>
              <a:buNone/>
              <a:defRPr/>
            </a:pPr>
            <a:endParaRPr lang="is-IS" sz="3200" dirty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 err="1"/>
              <a:t>Ný</a:t>
            </a:r>
            <a:r>
              <a:rPr lang="is-IS" sz="3200" dirty="0"/>
              <a:t> </a:t>
            </a:r>
            <a:r>
              <a:rPr lang="is-IS" sz="3200" dirty="0" err="1"/>
              <a:t>vefgátt</a:t>
            </a:r>
            <a:r>
              <a:rPr lang="is-IS" sz="3200" dirty="0"/>
              <a:t> í </a:t>
            </a:r>
            <a:r>
              <a:rPr lang="is-IS" sz="3200" dirty="0" smtClean="0"/>
              <a:t>smíðum</a:t>
            </a:r>
          </a:p>
          <a:p>
            <a:pPr marL="0" lvl="1" indent="0">
              <a:lnSpc>
                <a:spcPct val="70000"/>
              </a:lnSpc>
              <a:buSzPct val="150000"/>
              <a:buNone/>
              <a:defRPr/>
            </a:pPr>
            <a:endParaRPr lang="is-IS" sz="3200" dirty="0"/>
          </a:p>
          <a:p>
            <a:pPr marL="342900" lvl="1" indent="-342900">
              <a:lnSpc>
                <a:spcPct val="70000"/>
              </a:lnSpc>
              <a:buSzPct val="150000"/>
              <a:buBlip>
                <a:blip r:embed="rId3"/>
              </a:buBlip>
              <a:defRPr/>
            </a:pPr>
            <a:r>
              <a:rPr lang="is-IS" sz="3200" dirty="0"/>
              <a:t>Kynningarfundur fyrir prentsmiðjur í marsbyrjun</a:t>
            </a:r>
          </a:p>
          <a:p>
            <a:endParaRPr lang="is-IS" sz="2800" dirty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8116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Prentsmiðjur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s-IS" sz="2800" b="1" dirty="0" smtClean="0"/>
              <a:t>Athuga eftirfarandi</a:t>
            </a:r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4"/>
              </a:buBlip>
              <a:defRPr/>
            </a:pPr>
            <a:r>
              <a:rPr lang="is-IS" sz="3000" dirty="0"/>
              <a:t>Svansvottaðar prentsmiðjur</a:t>
            </a:r>
          </a:p>
          <a:p>
            <a:pPr lvl="1"/>
            <a:r>
              <a:rPr lang="is-IS" dirty="0"/>
              <a:t>Vottun skv. </a:t>
            </a:r>
            <a:r>
              <a:rPr lang="is-IS" dirty="0" smtClean="0"/>
              <a:t>núgildandi viðmiðum (</a:t>
            </a:r>
            <a:r>
              <a:rPr lang="is-IS" dirty="0" err="1" smtClean="0"/>
              <a:t>útgáfa</a:t>
            </a:r>
            <a:r>
              <a:rPr lang="is-IS" dirty="0" smtClean="0"/>
              <a:t> 4) </a:t>
            </a:r>
            <a:r>
              <a:rPr lang="is-IS" dirty="0"/>
              <a:t>gildir </a:t>
            </a:r>
            <a:r>
              <a:rPr lang="is-IS" dirty="0" smtClean="0"/>
              <a:t>til 31. mars 2013</a:t>
            </a:r>
            <a:endParaRPr lang="is-IS" dirty="0"/>
          </a:p>
          <a:p>
            <a:pPr lvl="1"/>
            <a:r>
              <a:rPr lang="is-IS" dirty="0"/>
              <a:t>Endurvottun innan </a:t>
            </a:r>
            <a:r>
              <a:rPr lang="is-IS" dirty="0" smtClean="0"/>
              <a:t>31. </a:t>
            </a:r>
            <a:r>
              <a:rPr lang="is-IS" dirty="0"/>
              <a:t>mars 2013 skv. </a:t>
            </a:r>
            <a:r>
              <a:rPr lang="is-IS" smtClean="0"/>
              <a:t>nýjum viðmiðum</a:t>
            </a:r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4"/>
              </a:buBlip>
              <a:defRPr/>
            </a:pPr>
            <a:r>
              <a:rPr lang="is-IS" sz="3000"/>
              <a:t>Prentsmiðjur í ferli</a:t>
            </a:r>
          </a:p>
          <a:p>
            <a:pPr lvl="1"/>
            <a:r>
              <a:rPr lang="is-IS" smtClean="0"/>
              <a:t>Vottun skv. útgáfu 4 eða 5</a:t>
            </a:r>
          </a:p>
          <a:p>
            <a:pPr marL="457200" lvl="1" indent="0">
              <a:buNone/>
            </a:pPr>
            <a:endParaRPr lang="is-IS" smtClean="0"/>
          </a:p>
          <a:p>
            <a:pPr marL="457200" lvl="1" indent="0">
              <a:buNone/>
            </a:pPr>
            <a:endParaRPr lang="is-IS" dirty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Hótel, veitingahús og verslanir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6421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 smtClean="0"/>
          </a:p>
          <a:p>
            <a:pPr marL="0" lvl="1" indent="0">
              <a:lnSpc>
                <a:spcPct val="60000"/>
              </a:lnSpc>
              <a:buSzPct val="150000"/>
              <a:buNone/>
              <a:defRPr/>
            </a:pPr>
            <a:endParaRPr lang="is-IS" sz="3000" dirty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Áætlað </a:t>
            </a:r>
            <a:r>
              <a:rPr lang="is-IS" sz="3000" dirty="0" smtClean="0"/>
              <a:t>var </a:t>
            </a:r>
            <a:r>
              <a:rPr lang="is-IS" sz="3000" dirty="0" err="1" smtClean="0"/>
              <a:t>ný</a:t>
            </a:r>
            <a:r>
              <a:rPr lang="is-IS" sz="3000" dirty="0" smtClean="0"/>
              <a:t> </a:t>
            </a:r>
            <a:r>
              <a:rPr lang="is-IS" sz="3000" dirty="0"/>
              <a:t>viðmið taki gildi sumarið 2012</a:t>
            </a:r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 smtClean="0"/>
          </a:p>
          <a:p>
            <a:pPr marL="0" lvl="1" indent="0">
              <a:lnSpc>
                <a:spcPct val="60000"/>
              </a:lnSpc>
              <a:buSzPct val="150000"/>
              <a:buNone/>
              <a:defRPr/>
            </a:pPr>
            <a:endParaRPr lang="is-IS" sz="3000" dirty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Útlit fyrir að það frestist um einhverja mánuði</a:t>
            </a:r>
          </a:p>
          <a:p>
            <a:pPr marL="0" lvl="1" indent="0">
              <a:lnSpc>
                <a:spcPct val="60000"/>
              </a:lnSpc>
              <a:buSzPct val="150000"/>
              <a:buNone/>
              <a:defRPr/>
            </a:pPr>
            <a:endParaRPr lang="is-IS" sz="3000" dirty="0" smtClean="0"/>
          </a:p>
          <a:p>
            <a:pPr marL="0" lvl="1" indent="0">
              <a:lnSpc>
                <a:spcPct val="60000"/>
              </a:lnSpc>
              <a:buSzPct val="150000"/>
              <a:buNone/>
              <a:defRPr/>
            </a:pPr>
            <a:endParaRPr lang="is-IS" sz="3000" dirty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Opið umsagnarferli</a:t>
            </a:r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/>
          </a:p>
          <a:p>
            <a:pPr marL="0" lvl="1" indent="0">
              <a:lnSpc>
                <a:spcPct val="60000"/>
              </a:lnSpc>
              <a:buSzPct val="150000"/>
              <a:buNone/>
              <a:defRPr/>
            </a:pPr>
            <a:endParaRPr lang="is-IS" sz="3000" dirty="0" smtClean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Annað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6421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 smtClean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endParaRPr lang="is-IS" sz="3000" dirty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smtClean="0"/>
              <a:t>Fljótlega </a:t>
            </a:r>
            <a:r>
              <a:rPr lang="is-IS" sz="3000" dirty="0"/>
              <a:t>verður óskað eftir veltutölum sem eru notaðar til grundvallar útreikninga á árgjaldi.</a:t>
            </a:r>
          </a:p>
          <a:p>
            <a:pPr>
              <a:buNone/>
            </a:pPr>
            <a:r>
              <a:rPr lang="is-IS" sz="2800" b="1" dirty="0" smtClean="0"/>
              <a:t>		- Skila fyrir 1. apríl 2012</a:t>
            </a:r>
          </a:p>
          <a:p>
            <a:pPr>
              <a:buNone/>
            </a:pPr>
            <a:endParaRPr lang="is-IS" sz="2800" b="1" dirty="0"/>
          </a:p>
          <a:p>
            <a:pPr marL="342900" lvl="1" indent="-342900">
              <a:lnSpc>
                <a:spcPct val="6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 err="1"/>
              <a:t>Ársskýrslur</a:t>
            </a:r>
            <a:r>
              <a:rPr lang="is-IS" sz="3000" dirty="0"/>
              <a:t> leyfishafa</a:t>
            </a:r>
          </a:p>
          <a:p>
            <a:pPr>
              <a:buNone/>
            </a:pPr>
            <a:r>
              <a:rPr lang="is-IS" sz="2800" b="1" dirty="0"/>
              <a:t>	</a:t>
            </a:r>
            <a:r>
              <a:rPr lang="is-IS" sz="2800" b="1" dirty="0" smtClean="0"/>
              <a:t>	- Skila fyrir 1. júlí 2012</a:t>
            </a:r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Yfirlit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Þróun Svansins á Íslandi</a:t>
            </a:r>
          </a:p>
          <a:p>
            <a:pPr>
              <a:buNone/>
            </a:pPr>
            <a:endParaRPr lang="is-IS" sz="2800" b="1" dirty="0" smtClean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Árangur 2011</a:t>
            </a:r>
          </a:p>
          <a:p>
            <a:pPr>
              <a:buNone/>
            </a:pPr>
            <a:endParaRPr lang="is-IS" sz="2800" b="1" dirty="0" smtClean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Helstu verkefni 2012</a:t>
            </a:r>
          </a:p>
          <a:p>
            <a:pPr>
              <a:buNone/>
            </a:pPr>
            <a:endParaRPr lang="is-IS" sz="2800" b="1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 err="1" smtClean="0"/>
              <a:t>Ný</a:t>
            </a:r>
            <a:r>
              <a:rPr lang="is-IS" dirty="0" smtClean="0"/>
              <a:t> gjaldskrá</a:t>
            </a:r>
            <a:endParaRPr lang="is-IS" dirty="0"/>
          </a:p>
          <a:p>
            <a:pPr>
              <a:buNone/>
            </a:pPr>
            <a:endParaRPr lang="is-IS" sz="2800" b="1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Praktísk </a:t>
            </a:r>
            <a:r>
              <a:rPr lang="is-IS" dirty="0" smtClean="0"/>
              <a:t>atriði</a:t>
            </a: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Heimasíðan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7176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4519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ygnus_a ferd_minnk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57354" y="1391812"/>
            <a:ext cx="5401056" cy="47518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7496" y="1124744"/>
            <a:ext cx="5000660" cy="1591586"/>
          </a:xfrm>
        </p:spPr>
        <p:txBody>
          <a:bodyPr>
            <a:normAutofit fontScale="90000"/>
          </a:bodyPr>
          <a:lstStyle/>
          <a:p>
            <a:pPr algn="l"/>
            <a:r>
              <a:rPr lang="is-IS" sz="40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Takk fyrir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endParaRPr lang="en-US" dirty="0">
              <a:solidFill>
                <a:srgbClr val="1D5C9F"/>
              </a:solidFill>
            </a:endParaRPr>
          </a:p>
        </p:txBody>
      </p:sp>
      <p:pic>
        <p:nvPicPr>
          <p:cNvPr id="12" name="Picture 1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Saga Svansins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Stofnaður árið 1989</a:t>
            </a:r>
          </a:p>
          <a:p>
            <a:pPr marL="0" indent="0">
              <a:buNone/>
            </a:pPr>
            <a:endParaRPr lang="is-IS" sz="2800" dirty="0"/>
          </a:p>
          <a:p>
            <a:pPr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Nú eru þúsundir vara merktar Svaninum</a:t>
            </a:r>
          </a:p>
          <a:p>
            <a:endParaRPr lang="is-IS" sz="2800" dirty="0"/>
          </a:p>
          <a:p>
            <a:pPr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Fjölmargir þjónustuflokkar</a:t>
            </a:r>
          </a:p>
          <a:p>
            <a:endParaRPr lang="is-IS" sz="2800" dirty="0"/>
          </a:p>
          <a:p>
            <a:pPr>
              <a:lnSpc>
                <a:spcPct val="80000"/>
              </a:lnSpc>
              <a:buSzPct val="150000"/>
              <a:buBlip>
                <a:blip r:embed="rId3"/>
              </a:buBlip>
              <a:defRPr/>
            </a:pPr>
            <a:r>
              <a:rPr lang="is-IS" sz="3000" dirty="0"/>
              <a:t>Áreiðanlegt merki þekkt fyrir strangar kröfur og gæði</a:t>
            </a:r>
          </a:p>
          <a:p>
            <a:endParaRPr lang="is-IS" sz="2800" dirty="0"/>
          </a:p>
          <a:p>
            <a:endParaRPr lang="is-IS" sz="2800" dirty="0" smtClean="0"/>
          </a:p>
          <a:p>
            <a:endParaRPr lang="is-IS" sz="2800" dirty="0"/>
          </a:p>
          <a:p>
            <a:endParaRPr lang="is-IS" sz="2800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14" y="692694"/>
            <a:ext cx="23653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Fjöldi Svansleyfa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2765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vansmerki stórt í bakgrunn 15% f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3825505" cy="3857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Núverandi staða Svansins á Íslandi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84784"/>
            <a:ext cx="4886332" cy="4701694"/>
          </a:xfrm>
        </p:spPr>
        <p:txBody>
          <a:bodyPr>
            <a:normAutofit fontScale="55000" lnSpcReduction="20000"/>
          </a:bodyPr>
          <a:lstStyle/>
          <a:p>
            <a:pPr>
              <a:buSzPct val="150000"/>
              <a:buBlip>
                <a:blip r:embed="rId4"/>
              </a:buBlip>
              <a:defRPr/>
            </a:pPr>
            <a:r>
              <a:rPr lang="is-IS" b="1" dirty="0" smtClean="0"/>
              <a:t>17 Íslensk leyfi </a:t>
            </a:r>
            <a:r>
              <a:rPr lang="is-IS" dirty="0" smtClean="0"/>
              <a:t>í gildi: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Undri</a:t>
            </a:r>
            <a:r>
              <a:rPr lang="en-US" dirty="0" smtClean="0"/>
              <a:t> - </a:t>
            </a:r>
            <a:r>
              <a:rPr lang="en-US" dirty="0" err="1" smtClean="0"/>
              <a:t>penslasápa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iðnaðarhreinsir</a:t>
            </a:r>
            <a:endParaRPr lang="en-US" dirty="0" smtClean="0"/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Sólarræsting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Guðjón</a:t>
            </a:r>
            <a:r>
              <a:rPr lang="en-US" dirty="0" smtClean="0"/>
              <a:t> Ó.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ISS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Oddi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Farfuglaheimilið</a:t>
            </a:r>
            <a:r>
              <a:rPr lang="en-US" dirty="0" smtClean="0"/>
              <a:t> - City/</a:t>
            </a:r>
            <a:r>
              <a:rPr lang="en-US" dirty="0" err="1" smtClean="0"/>
              <a:t>Laugardal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Farfuglaheimilið</a:t>
            </a:r>
            <a:r>
              <a:rPr lang="en-US" dirty="0" smtClean="0"/>
              <a:t> - Downtown/</a:t>
            </a:r>
            <a:r>
              <a:rPr lang="en-US" dirty="0" err="1" smtClean="0"/>
              <a:t>Vesturgata</a:t>
            </a:r>
            <a:endParaRPr lang="en-US" dirty="0" smtClean="0"/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Kaffihús</a:t>
            </a:r>
            <a:r>
              <a:rPr lang="en-US" dirty="0" smtClean="0"/>
              <a:t> </a:t>
            </a:r>
            <a:r>
              <a:rPr lang="en-US" dirty="0" err="1" smtClean="0"/>
              <a:t>Kaffitárs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Hreint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Svansprent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Háskólaprent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Ísafoldarprentsmiðja</a:t>
            </a:r>
            <a:endParaRPr lang="en-US" dirty="0" smtClean="0"/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Nostra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AÞ-</a:t>
            </a:r>
            <a:r>
              <a:rPr lang="en-US" dirty="0" err="1" smtClean="0"/>
              <a:t>Þrif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Hótel</a:t>
            </a:r>
            <a:r>
              <a:rPr lang="en-US" dirty="0" smtClean="0"/>
              <a:t> </a:t>
            </a:r>
            <a:r>
              <a:rPr lang="en-US" dirty="0" err="1" smtClean="0"/>
              <a:t>Rauðaskriða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/>
              <a:t>Hótel</a:t>
            </a:r>
            <a:r>
              <a:rPr lang="en-US" dirty="0" smtClean="0"/>
              <a:t> </a:t>
            </a:r>
            <a:r>
              <a:rPr lang="en-US" dirty="0" err="1" smtClean="0"/>
              <a:t>Eldhestar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is-IS" dirty="0" smtClean="0"/>
              <a:t>Prentmet - Reykjavík</a:t>
            </a:r>
          </a:p>
          <a:p>
            <a:pPr>
              <a:buNone/>
            </a:pPr>
            <a:endParaRPr lang="is-IS" dirty="0" smtClean="0"/>
          </a:p>
        </p:txBody>
      </p:sp>
      <p:pic>
        <p:nvPicPr>
          <p:cNvPr id="5" name="Picture 4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7" name="Picture 7" descr="Cygnus transparent vefutgaf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08142"/>
            <a:ext cx="43608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vansmerki stórt í bakgrunn 15% f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3825505" cy="3857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Núverandi staða Svansins á Íslandi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071678"/>
            <a:ext cx="4886332" cy="4114800"/>
          </a:xfrm>
        </p:spPr>
        <p:txBody>
          <a:bodyPr/>
          <a:lstStyle/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17 íslensk </a:t>
            </a:r>
            <a:r>
              <a:rPr lang="is-IS" dirty="0" smtClean="0"/>
              <a:t>leyfi</a:t>
            </a:r>
          </a:p>
          <a:p>
            <a:pPr marL="0" indent="0">
              <a:buSzPct val="150000"/>
              <a:buNone/>
              <a:defRPr/>
            </a:pPr>
            <a:endParaRPr lang="is-IS" dirty="0" smtClean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/>
              <a:t>20 umsóknir um leyfi</a:t>
            </a:r>
          </a:p>
          <a:p>
            <a:pPr>
              <a:buSzPct val="150000"/>
              <a:buBlip>
                <a:blip r:embed="rId4"/>
              </a:buBlip>
              <a:defRPr/>
            </a:pPr>
            <a:endParaRPr lang="is-IS" dirty="0"/>
          </a:p>
          <a:p>
            <a:pPr>
              <a:buSzPct val="150000"/>
              <a:buBlip>
                <a:blip r:embed="rId4"/>
              </a:buBlip>
              <a:defRPr/>
            </a:pPr>
            <a:r>
              <a:rPr lang="is-IS" dirty="0" smtClean="0"/>
              <a:t>Um 200 Svansmerktar vörur seldar á Íslandi</a:t>
            </a:r>
          </a:p>
          <a:p>
            <a:pPr>
              <a:buSzPct val="150000"/>
              <a:buNone/>
              <a:defRPr/>
            </a:pPr>
            <a:endParaRPr lang="is-IS" dirty="0" smtClean="0"/>
          </a:p>
          <a:p>
            <a:pPr>
              <a:buSzPct val="150000"/>
              <a:buNone/>
              <a:defRPr/>
            </a:pPr>
            <a:endParaRPr lang="is-IS" dirty="0" smtClean="0"/>
          </a:p>
        </p:txBody>
      </p:sp>
      <p:pic>
        <p:nvPicPr>
          <p:cNvPr id="5" name="Picture 4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7" name="Picture 7" descr="Cygnus transparent vefutgaf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1395" y="1508142"/>
            <a:ext cx="43608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Ágætis byrjun</a:t>
            </a:r>
          </a:p>
          <a:p>
            <a:pPr marL="0" indent="0">
              <a:buNone/>
            </a:pPr>
            <a:endParaRPr lang="is-IS" dirty="0"/>
          </a:p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Nýjir leyfishafar á árinu</a:t>
            </a:r>
          </a:p>
          <a:p>
            <a:pPr lvl="1"/>
            <a:r>
              <a:rPr lang="is-IS" dirty="0"/>
              <a:t>Hótel Rauðaskriða</a:t>
            </a:r>
          </a:p>
          <a:p>
            <a:pPr lvl="1"/>
            <a:r>
              <a:rPr lang="is-IS" dirty="0"/>
              <a:t>Hótel Eldhestar</a:t>
            </a:r>
          </a:p>
          <a:p>
            <a:pPr lvl="1"/>
            <a:r>
              <a:rPr lang="is-IS" dirty="0" smtClean="0"/>
              <a:t>Prentmet</a:t>
            </a:r>
          </a:p>
          <a:p>
            <a:pPr lvl="1"/>
            <a:endParaRPr lang="is-IS" dirty="0"/>
          </a:p>
          <a:p>
            <a:pPr marL="0" lvl="4" indent="0">
              <a:buSzPct val="150000"/>
              <a:buNone/>
              <a:defRPr/>
            </a:pPr>
            <a:endParaRPr lang="is-IS" sz="3200" dirty="0" smtClean="0"/>
          </a:p>
          <a:p>
            <a:pPr marL="342900" lvl="4" indent="-342900">
              <a:buSzPct val="150000"/>
              <a:buBlip>
                <a:blip r:embed="rId3"/>
              </a:buBlip>
              <a:defRPr/>
            </a:pPr>
            <a:r>
              <a:rPr lang="is-IS" sz="3200" dirty="0" smtClean="0"/>
              <a:t>Kynningarátak Svansvottun fyrir verslanir</a:t>
            </a:r>
            <a:endParaRPr lang="is-IS" sz="3200" dirty="0"/>
          </a:p>
          <a:p>
            <a:pPr>
              <a:buNone/>
            </a:pPr>
            <a:endParaRPr lang="is-IS" sz="2800" b="1" dirty="0" smtClean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30" y="404664"/>
            <a:ext cx="3092397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is-IS" dirty="0"/>
              <a:t>Aukið </a:t>
            </a:r>
            <a:r>
              <a:rPr lang="is-IS" dirty="0" smtClean="0"/>
              <a:t>framboð á merktum vörum</a:t>
            </a:r>
            <a:endParaRPr lang="is-IS" dirty="0"/>
          </a:p>
          <a:p>
            <a:pPr>
              <a:buNone/>
            </a:pPr>
            <a:endParaRPr lang="is-IS" sz="2800" dirty="0" smtClean="0"/>
          </a:p>
          <a:p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22" name="Picture 21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62" y="4498315"/>
            <a:ext cx="1592459" cy="209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796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9631"/>
            <a:ext cx="22499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11811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" y="4291857"/>
            <a:ext cx="3681919" cy="180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46" y="2429399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Svanurinn á </a:t>
            </a:r>
            <a:r>
              <a:rPr lang="is-IS" sz="3600" b="1" dirty="0" err="1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Facebook</a:t>
            </a:r>
            <a:endParaRPr lang="is-IS" sz="36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337423" cy="6221965"/>
          </a:xfrm>
        </p:spPr>
      </p:pic>
    </p:spTree>
    <p:extLst>
      <p:ext uri="{BB962C8B-B14F-4D97-AF65-F5344CB8AC3E}">
        <p14:creationId xmlns:p14="http://schemas.microsoft.com/office/powerpoint/2010/main" val="19434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435</Words>
  <Application>Microsoft Office PowerPoint</Application>
  <PresentationFormat>On-screen Show (4:3)</PresentationFormat>
  <Paragraphs>222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Þróunarsaga Svansins  </vt:lpstr>
      <vt:lpstr>Yfirlit</vt:lpstr>
      <vt:lpstr>Saga Svansins</vt:lpstr>
      <vt:lpstr>Fjöldi Svansleyfa</vt:lpstr>
      <vt:lpstr>Núverandi staða Svansins á Íslandi</vt:lpstr>
      <vt:lpstr>Núverandi staða Svansins á Íslandi</vt:lpstr>
      <vt:lpstr>2011</vt:lpstr>
      <vt:lpstr>2011</vt:lpstr>
      <vt:lpstr>Svanurinn á Facebook</vt:lpstr>
      <vt:lpstr>2011</vt:lpstr>
      <vt:lpstr>Helstu verkefni 2012</vt:lpstr>
      <vt:lpstr>2012</vt:lpstr>
      <vt:lpstr>Ný gjaldskrá Svansins</vt:lpstr>
      <vt:lpstr>Ný gjaldskrá Svansins</vt:lpstr>
      <vt:lpstr>Ný gjaldskrá Svansins</vt:lpstr>
      <vt:lpstr>Prentsmiðjur</vt:lpstr>
      <vt:lpstr>Prentsmiðjur</vt:lpstr>
      <vt:lpstr>Hótel, veitingahús og verslanir</vt:lpstr>
      <vt:lpstr>Annað</vt:lpstr>
      <vt:lpstr>Heimasíðan</vt:lpstr>
      <vt:lpstr>Takk fyrir  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anna.ra</dc:creator>
  <cp:lastModifiedBy>anna.ra</cp:lastModifiedBy>
  <cp:revision>43</cp:revision>
  <cp:lastPrinted>2012-02-22T18:32:56Z</cp:lastPrinted>
  <dcterms:created xsi:type="dcterms:W3CDTF">2012-02-20T13:22:23Z</dcterms:created>
  <dcterms:modified xsi:type="dcterms:W3CDTF">2012-03-02T15:54:09Z</dcterms:modified>
</cp:coreProperties>
</file>