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8" r:id="rId3"/>
    <p:sldId id="289" r:id="rId4"/>
    <p:sldId id="298" r:id="rId5"/>
    <p:sldId id="290" r:id="rId6"/>
    <p:sldId id="292" r:id="rId7"/>
    <p:sldId id="291" r:id="rId8"/>
    <p:sldId id="293" r:id="rId9"/>
    <p:sldId id="294" r:id="rId10"/>
    <p:sldId id="295" r:id="rId11"/>
    <p:sldId id="297" r:id="rId12"/>
    <p:sldId id="296" r:id="rId13"/>
    <p:sldId id="257" r:id="rId14"/>
  </p:sldIdLst>
  <p:sldSz cx="9144000" cy="6858000" type="screen4x3"/>
  <p:notesSz cx="67945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A"/>
    <a:srgbClr val="FF00FF"/>
    <a:srgbClr val="39B54A"/>
    <a:srgbClr val="1D5C9F"/>
    <a:srgbClr val="336600"/>
    <a:srgbClr val="008000"/>
    <a:srgbClr val="FFFFCC"/>
    <a:srgbClr val="FFCC99"/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65371" autoAdjust="0"/>
  </p:normalViewPr>
  <p:slideViewPr>
    <p:cSldViewPr>
      <p:cViewPr>
        <p:scale>
          <a:sx n="90" d="100"/>
          <a:sy n="90" d="100"/>
        </p:scale>
        <p:origin x="-22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72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21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67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21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DD548EB7-505A-4143-8BC5-B2C6789EB4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707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21" y="0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67" y="4710549"/>
            <a:ext cx="4981767" cy="4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06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21" y="9422686"/>
            <a:ext cx="2944879" cy="49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4" tIns="46182" rIns="92364" bIns="461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06" charset="0"/>
              </a:defRPr>
            </a:lvl1pPr>
          </a:lstStyle>
          <a:p>
            <a:fld id="{0D4D1C11-CC54-4AD0-8FE9-A5445E3857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41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106" charset="-128"/>
        <a:cs typeface="ヒラギノ角ゴ Pro W3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394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1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889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99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49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1"/>
            <a:ext cx="5111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489"/>
            <a:ext cx="3008313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7858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und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32"/>
            <a:ext cx="7772400" cy="8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6215082"/>
            <a:ext cx="161924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6" charset="-128"/>
          <a:cs typeface="Verdan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6" charset="-128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50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908719"/>
          </a:xfrm>
        </p:spPr>
        <p:txBody>
          <a:bodyPr/>
          <a:lstStyle/>
          <a:p>
            <a: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  <a:t>Í gegnum sjónaukan</a:t>
            </a:r>
            <a:br>
              <a:rPr lang="is-IS" sz="4800" b="1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is-IS" sz="3200" b="1" dirty="0" smtClean="0">
                <a:solidFill>
                  <a:schemeClr val="bg1"/>
                </a:solidFill>
                <a:latin typeface="Calibri" pitchFamily="34" charset="0"/>
              </a:rPr>
              <a:t>Svanurinn í dag og Svanurinn á morgun</a:t>
            </a:r>
            <a:endParaRPr lang="en-US" sz="4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1" descr="Umhverfisstofnun RG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188913"/>
            <a:ext cx="161925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2" y="2636912"/>
            <a:ext cx="2250250" cy="3384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Lagaumhverfi Svansins</a:t>
            </a:r>
            <a:endParaRPr lang="en-U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Lagastoð undir Svaninn styrkt</a:t>
            </a:r>
          </a:p>
          <a:p>
            <a:r>
              <a:rPr lang="is-IS" dirty="0" smtClean="0"/>
              <a:t>Skýrt leyfi til að stunda kynningarstarf</a:t>
            </a:r>
          </a:p>
          <a:p>
            <a:r>
              <a:rPr lang="is-IS" dirty="0" smtClean="0"/>
              <a:t>Ágætis byrjun</a:t>
            </a:r>
          </a:p>
          <a:p>
            <a:pPr lvl="1"/>
            <a:r>
              <a:rPr lang="is-IS" dirty="0" smtClean="0"/>
              <a:t>Lenti í lagaflækjum</a:t>
            </a:r>
          </a:p>
          <a:p>
            <a:pPr lvl="1"/>
            <a:r>
              <a:rPr lang="is-IS" dirty="0" smtClean="0"/>
              <a:t>Nýr kippur í dreifingu</a:t>
            </a:r>
          </a:p>
          <a:p>
            <a:pPr lvl="1"/>
            <a:r>
              <a:rPr lang="is-IS" dirty="0" smtClean="0"/>
              <a:t>Þrívíddarsónar, meðgöngujóga </a:t>
            </a:r>
            <a:r>
              <a:rPr lang="is-IS" dirty="0" err="1" smtClean="0"/>
              <a:t>ofl</a:t>
            </a:r>
            <a:r>
              <a:rPr lang="is-IS" dirty="0" smtClean="0"/>
              <a:t>.</a:t>
            </a:r>
            <a:endParaRPr lang="en-U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Norrænt lagaumhverfi</a:t>
            </a:r>
            <a:endParaRPr lang="en-U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Fimm stök samtök </a:t>
            </a:r>
          </a:p>
          <a:p>
            <a:r>
              <a:rPr lang="is-IS" dirty="0" smtClean="0"/>
              <a:t>Norrænt samstarf en hver á Svaninn?</a:t>
            </a:r>
          </a:p>
          <a:p>
            <a:pPr lvl="1"/>
            <a:r>
              <a:rPr lang="is-IS" dirty="0" smtClean="0"/>
              <a:t>Flækjustig hátt</a:t>
            </a:r>
          </a:p>
          <a:p>
            <a:pPr lvl="1"/>
            <a:r>
              <a:rPr lang="is-IS" dirty="0" smtClean="0"/>
              <a:t>Flókið að samþætta</a:t>
            </a:r>
          </a:p>
          <a:p>
            <a:r>
              <a:rPr lang="is-IS" dirty="0" smtClean="0"/>
              <a:t>Lögbær eining Svansins</a:t>
            </a:r>
          </a:p>
          <a:p>
            <a:pPr lvl="1"/>
            <a:r>
              <a:rPr lang="is-IS" dirty="0" smtClean="0"/>
              <a:t>Nordisk </a:t>
            </a:r>
            <a:r>
              <a:rPr lang="is-IS" dirty="0" err="1" smtClean="0"/>
              <a:t>miljöm</a:t>
            </a:r>
            <a:r>
              <a:rPr lang="sv-SE" dirty="0" smtClean="0"/>
              <a:t>ä</a:t>
            </a:r>
            <a:r>
              <a:rPr lang="is-IS" dirty="0" err="1" smtClean="0"/>
              <a:t>rkning</a:t>
            </a:r>
            <a:endParaRPr lang="is-IS" dirty="0" smtClean="0"/>
          </a:p>
          <a:p>
            <a:pPr lvl="1"/>
            <a:r>
              <a:rPr lang="is-IS" dirty="0" smtClean="0"/>
              <a:t>Fleiri samnorrænir starfsmenn</a:t>
            </a:r>
          </a:p>
          <a:p>
            <a:endParaRPr lang="en-U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0152" y="2996952"/>
            <a:ext cx="3203848" cy="2179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1022"/>
            <a:ext cx="5524379" cy="895368"/>
          </a:xfrm>
        </p:spPr>
        <p:txBody>
          <a:bodyPr/>
          <a:lstStyle/>
          <a:p>
            <a:r>
              <a:rPr lang="is-IS" dirty="0" smtClean="0">
                <a:solidFill>
                  <a:schemeClr val="bg1"/>
                </a:solidFill>
              </a:rPr>
              <a:t>Dropinn holar steininn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20"/>
            <a:ext cx="7772400" cy="4114800"/>
          </a:xfrm>
        </p:spPr>
        <p:txBody>
          <a:bodyPr/>
          <a:lstStyle/>
          <a:p>
            <a:r>
              <a:rPr lang="is-IS" dirty="0" smtClean="0"/>
              <a:t>VINN verkefnið</a:t>
            </a:r>
          </a:p>
          <a:p>
            <a:pPr lvl="1"/>
            <a:r>
              <a:rPr lang="is-IS" dirty="0" smtClean="0"/>
              <a:t>Stofnanir fá góða kynningu á umhverfismerkjum og Svaninum</a:t>
            </a:r>
            <a:endParaRPr lang="is-IS" dirty="0"/>
          </a:p>
          <a:p>
            <a:r>
              <a:rPr lang="is-IS" dirty="0" smtClean="0"/>
              <a:t>Efling græns hagkerfis</a:t>
            </a:r>
          </a:p>
          <a:p>
            <a:pPr lvl="1"/>
            <a:r>
              <a:rPr lang="is-IS" dirty="0" smtClean="0"/>
              <a:t>Áhersla í </a:t>
            </a:r>
            <a:r>
              <a:rPr lang="is-IS" dirty="0" err="1" smtClean="0"/>
              <a:t>sjórnssýslunni</a:t>
            </a:r>
            <a:r>
              <a:rPr lang="is-IS" dirty="0" smtClean="0"/>
              <a:t> á umhverfismál</a:t>
            </a:r>
          </a:p>
          <a:p>
            <a:r>
              <a:rPr lang="is-IS" dirty="0" smtClean="0"/>
              <a:t>Svansleyfishöfum fjölgar</a:t>
            </a:r>
          </a:p>
          <a:p>
            <a:pPr lvl="1"/>
            <a:r>
              <a:rPr lang="is-IS" dirty="0" err="1" smtClean="0"/>
              <a:t>Móta</a:t>
            </a:r>
            <a:r>
              <a:rPr lang="is-IS" dirty="0" smtClean="0"/>
              <a:t> markaðinn og vekja athygli</a:t>
            </a:r>
          </a:p>
          <a:p>
            <a:r>
              <a:rPr lang="is-IS" dirty="0" smtClean="0"/>
              <a:t>Almenn umhverfisvakning</a:t>
            </a:r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316"/>
            <a:ext cx="7772400" cy="895368"/>
          </a:xfrm>
        </p:spPr>
        <p:txBody>
          <a:bodyPr/>
          <a:lstStyle/>
          <a:p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SVANURINN</a:t>
            </a:r>
            <a:b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</a:br>
            <a:r>
              <a:rPr lang="is-IS" sz="3200" dirty="0" smtClean="0">
                <a:solidFill>
                  <a:srgbClr val="0083CA"/>
                </a:solidFill>
                <a:latin typeface="Kozuka Gothic Pro H" pitchFamily="34" charset="-128"/>
                <a:ea typeface="Kozuka Gothic Pro H" pitchFamily="34" charset="-128"/>
              </a:rPr>
              <a:t>FYRIR UMHVERFI OG HEILSU</a:t>
            </a:r>
            <a:endParaRPr lang="en-US" sz="3200" dirty="0">
              <a:solidFill>
                <a:srgbClr val="0083CA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05022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 smtClean="0"/>
              <a:t>Staða leyfa</a:t>
            </a:r>
          </a:p>
          <a:p>
            <a:pPr marL="0" indent="0" algn="ctr">
              <a:buNone/>
            </a:pPr>
            <a:r>
              <a:rPr lang="is-IS" dirty="0" smtClean="0"/>
              <a:t>Umsóknir í vinnslu</a:t>
            </a:r>
          </a:p>
          <a:p>
            <a:pPr marL="0" indent="0" algn="ctr">
              <a:buNone/>
            </a:pPr>
            <a:r>
              <a:rPr lang="is-IS" dirty="0" smtClean="0"/>
              <a:t>Svanurinn í lögum</a:t>
            </a:r>
          </a:p>
          <a:p>
            <a:pPr marL="0" indent="0" algn="ctr">
              <a:buNone/>
            </a:pPr>
            <a:r>
              <a:rPr lang="is-IS" dirty="0" smtClean="0"/>
              <a:t>Norrænar skipulagsbreytingar</a:t>
            </a:r>
          </a:p>
          <a:p>
            <a:pPr marL="0" indent="0" algn="ctr">
              <a:buNone/>
            </a:pPr>
            <a:r>
              <a:rPr lang="is-IS" dirty="0" smtClean="0"/>
              <a:t>Efling græns hagkerfis</a:t>
            </a:r>
          </a:p>
          <a:p>
            <a:pPr marL="0" indent="0" algn="ctr">
              <a:buNone/>
            </a:pPr>
            <a:endParaRPr lang="is-IS" sz="1400" dirty="0" smtClean="0"/>
          </a:p>
          <a:p>
            <a:pPr lvl="1"/>
            <a:endParaRPr lang="is-IS" sz="8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 descr="Svansmerki_RGB_enginn-texti_250x25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888" y="476672"/>
            <a:ext cx="1857388" cy="18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9"/>
          <a:stretch/>
        </p:blipFill>
        <p:spPr bwMode="auto">
          <a:xfrm>
            <a:off x="5442807" y="4149080"/>
            <a:ext cx="3881721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Þekkja ekki allir Svaninn?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Árið 1989 - norræna ráðherranefndin</a:t>
            </a:r>
          </a:p>
          <a:p>
            <a:r>
              <a:rPr lang="is-IS" dirty="0" smtClean="0"/>
              <a:t>Norrænt samstarf um umhverfismerki</a:t>
            </a:r>
          </a:p>
          <a:p>
            <a:r>
              <a:rPr lang="is-IS" dirty="0" smtClean="0"/>
              <a:t>Áreiðanleg vottun fyrir fyrirtæki og leiðsögn fyrir neytendur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337599"/>
            <a:ext cx="825178" cy="82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Þekkja ekki allir Svaninn?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114800"/>
          </a:xfrm>
        </p:spPr>
        <p:txBody>
          <a:bodyPr/>
          <a:lstStyle/>
          <a:p>
            <a:r>
              <a:rPr lang="is-IS" dirty="0"/>
              <a:t>Viðmið</a:t>
            </a:r>
          </a:p>
          <a:p>
            <a:pPr lvl="1"/>
            <a:r>
              <a:rPr lang="is-IS" dirty="0"/>
              <a:t>Um 70 vöru- og þjónustuflokkar</a:t>
            </a:r>
          </a:p>
          <a:p>
            <a:pPr lvl="1"/>
            <a:r>
              <a:rPr lang="is-IS" dirty="0"/>
              <a:t>Endurskoðuð og hert reglulega</a:t>
            </a:r>
          </a:p>
          <a:p>
            <a:pPr lvl="1"/>
            <a:r>
              <a:rPr lang="is-IS" dirty="0"/>
              <a:t>Tekin </a:t>
            </a:r>
            <a:r>
              <a:rPr lang="is-IS" dirty="0" err="1"/>
              <a:t>út</a:t>
            </a:r>
            <a:r>
              <a:rPr lang="is-IS" dirty="0"/>
              <a:t> af þriðja </a:t>
            </a:r>
            <a:r>
              <a:rPr lang="is-IS" dirty="0" smtClean="0"/>
              <a:t>aðila</a:t>
            </a:r>
          </a:p>
          <a:p>
            <a:r>
              <a:rPr lang="is-IS" dirty="0" smtClean="0"/>
              <a:t>Vel þekkt og viðurkennt</a:t>
            </a:r>
          </a:p>
          <a:p>
            <a:pPr lvl="1"/>
            <a:r>
              <a:rPr lang="is-IS" dirty="0" smtClean="0"/>
              <a:t>Svissnesk rannsókn</a:t>
            </a:r>
          </a:p>
          <a:p>
            <a:pPr lvl="1"/>
            <a:r>
              <a:rPr lang="is-IS" dirty="0" smtClean="0"/>
              <a:t>Suður-Ameríka</a:t>
            </a:r>
            <a:endParaRPr lang="is-IS" dirty="0"/>
          </a:p>
          <a:p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636" y="4077072"/>
            <a:ext cx="1549230" cy="155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08662"/>
            <a:ext cx="4326348" cy="3549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Íslenskir Svansleyfishafar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Fer </a:t>
            </a:r>
            <a:r>
              <a:rPr lang="is-IS" dirty="0" err="1" smtClean="0"/>
              <a:t>sífjölgandi</a:t>
            </a:r>
            <a:endParaRPr lang="is-IS" dirty="0" smtClean="0"/>
          </a:p>
          <a:p>
            <a:r>
              <a:rPr lang="is-IS" dirty="0" err="1" smtClean="0"/>
              <a:t>Ný</a:t>
            </a:r>
            <a:r>
              <a:rPr lang="is-IS" dirty="0" smtClean="0"/>
              <a:t> í þessari viku</a:t>
            </a:r>
          </a:p>
          <a:p>
            <a:pPr lvl="1"/>
            <a:r>
              <a:rPr lang="is-IS" dirty="0" smtClean="0"/>
              <a:t>Nauthóll</a:t>
            </a:r>
          </a:p>
          <a:p>
            <a:pPr lvl="1"/>
            <a:r>
              <a:rPr lang="is-IS" dirty="0" smtClean="0"/>
              <a:t>Prentmet Vesturlands (Prentmet nr</a:t>
            </a:r>
            <a:r>
              <a:rPr lang="is-IS" smtClean="0"/>
              <a:t>. 3)</a:t>
            </a:r>
          </a:p>
          <a:p>
            <a:pPr lvl="1"/>
            <a:endParaRPr lang="is-IS"/>
          </a:p>
          <a:p>
            <a:r>
              <a:rPr lang="is-IS" smtClean="0"/>
              <a:t>Erum nú 23 Svanir á Íslandi</a:t>
            </a:r>
          </a:p>
          <a:p>
            <a:pPr lvl="1"/>
            <a:r>
              <a:rPr lang="is-IS" smtClean="0"/>
              <a:t>2008 voru þeir 4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2482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Umsóknir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34480"/>
            <a:ext cx="7772400" cy="4114800"/>
          </a:xfrm>
        </p:spPr>
        <p:txBody>
          <a:bodyPr/>
          <a:lstStyle/>
          <a:p>
            <a:r>
              <a:rPr lang="is-IS" dirty="0" smtClean="0"/>
              <a:t>Áhuginn mikill meðal</a:t>
            </a:r>
          </a:p>
          <a:p>
            <a:pPr lvl="1"/>
            <a:r>
              <a:rPr lang="is-IS" sz="2400" dirty="0" smtClean="0"/>
              <a:t>Veitingahúsa</a:t>
            </a:r>
          </a:p>
          <a:p>
            <a:pPr lvl="1"/>
            <a:r>
              <a:rPr lang="is-IS" sz="2400" dirty="0" smtClean="0"/>
              <a:t>Hótela</a:t>
            </a:r>
          </a:p>
          <a:p>
            <a:pPr lvl="1"/>
            <a:r>
              <a:rPr lang="is-IS" sz="2400" dirty="0" smtClean="0"/>
              <a:t>Prentsmiðja</a:t>
            </a:r>
          </a:p>
          <a:p>
            <a:pPr lvl="1"/>
            <a:r>
              <a:rPr lang="is-IS" sz="2400" dirty="0" smtClean="0"/>
              <a:t>Verslana</a:t>
            </a:r>
          </a:p>
          <a:p>
            <a:pPr lvl="1"/>
            <a:r>
              <a:rPr lang="is-IS" sz="2400" dirty="0" smtClean="0"/>
              <a:t>Vöruframleiðenda</a:t>
            </a:r>
          </a:p>
          <a:p>
            <a:r>
              <a:rPr lang="is-IS" dirty="0" smtClean="0"/>
              <a:t>Lítil </a:t>
            </a:r>
            <a:r>
              <a:rPr lang="is-IS" dirty="0" err="1" smtClean="0"/>
              <a:t>umræða</a:t>
            </a:r>
            <a:r>
              <a:rPr lang="is-IS" dirty="0" smtClean="0"/>
              <a:t> um Svaninn meðal</a:t>
            </a:r>
          </a:p>
          <a:p>
            <a:pPr lvl="1"/>
            <a:r>
              <a:rPr lang="is-IS" sz="2400" dirty="0" smtClean="0"/>
              <a:t>Bílaþvotta- og bónstöðva</a:t>
            </a:r>
          </a:p>
          <a:p>
            <a:pPr lvl="1"/>
            <a:r>
              <a:rPr lang="is-IS" sz="2400" dirty="0" smtClean="0"/>
              <a:t>Þvottahúsa og efnalauga</a:t>
            </a:r>
            <a:endParaRPr lang="is-IS" sz="2400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6827" y="1296144"/>
            <a:ext cx="3168352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84" y="3501008"/>
            <a:ext cx="2780928" cy="2780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Leyfishafar með reynslu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Nýr hópur í íslensku atvinnulífi</a:t>
            </a:r>
          </a:p>
          <a:p>
            <a:r>
              <a:rPr lang="is-IS" dirty="0" smtClean="0"/>
              <a:t>Samfélagslega mikilvæg fyrirtæki</a:t>
            </a:r>
          </a:p>
          <a:p>
            <a:r>
              <a:rPr lang="is-IS" dirty="0" smtClean="0"/>
              <a:t>Býður líka upp á samstarfsmöguleika</a:t>
            </a:r>
          </a:p>
          <a:p>
            <a:pPr lvl="1"/>
            <a:r>
              <a:rPr lang="is-IS" dirty="0" smtClean="0"/>
              <a:t>Skipst á reynslusögum</a:t>
            </a:r>
          </a:p>
          <a:p>
            <a:pPr lvl="1"/>
            <a:r>
              <a:rPr lang="is-IS" dirty="0" smtClean="0"/>
              <a:t>Ekki þarf að finna upp hjólið</a:t>
            </a:r>
          </a:p>
          <a:p>
            <a:pPr lvl="1"/>
            <a:r>
              <a:rPr lang="is-IS" dirty="0" smtClean="0"/>
              <a:t>Aðhald og stuðningur</a:t>
            </a:r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77" y="4581127"/>
            <a:ext cx="2803417" cy="2253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Stuðnings- og tengslanet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Allir </a:t>
            </a:r>
            <a:r>
              <a:rPr lang="is-IS" dirty="0" err="1" smtClean="0"/>
              <a:t>græða</a:t>
            </a:r>
            <a:r>
              <a:rPr lang="is-IS" dirty="0" smtClean="0"/>
              <a:t>, því fleiri Svanir því betra</a:t>
            </a:r>
          </a:p>
          <a:p>
            <a:pPr lvl="1"/>
            <a:r>
              <a:rPr lang="is-IS" dirty="0" smtClean="0"/>
              <a:t>Innflytjendur eru betur að sér</a:t>
            </a:r>
          </a:p>
          <a:p>
            <a:pPr lvl="1"/>
            <a:r>
              <a:rPr lang="is-IS" dirty="0" smtClean="0"/>
              <a:t>Neytendur verða meira varir við merkið</a:t>
            </a:r>
          </a:p>
          <a:p>
            <a:pPr lvl="1"/>
            <a:r>
              <a:rPr lang="is-IS" dirty="0" smtClean="0"/>
              <a:t>Stórir innkaupaaðilar sjá nýja möguleika</a:t>
            </a:r>
          </a:p>
          <a:p>
            <a:pPr lvl="1"/>
            <a:r>
              <a:rPr lang="is-IS" dirty="0" smtClean="0"/>
              <a:t>Ríkið heldur áfram í átt að grænu hagkerfi</a:t>
            </a:r>
            <a:endParaRPr lang="is-IS" dirty="0"/>
          </a:p>
        </p:txBody>
      </p:sp>
      <p:pic>
        <p:nvPicPr>
          <p:cNvPr id="4" name="Picture 3" descr="línur og merki umsjónaraðili svansins sto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7571" y="6143645"/>
            <a:ext cx="6496461" cy="9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603" y="3717031"/>
            <a:ext cx="3504396" cy="314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83CA"/>
                </a:solidFill>
              </a:rPr>
              <a:t>Efling græns hagkerfis</a:t>
            </a:r>
            <a:endParaRPr lang="is-IS" dirty="0">
              <a:solidFill>
                <a:srgbClr val="0083C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 smtClean="0"/>
              <a:t>Þingmannaskýrsla</a:t>
            </a:r>
            <a:r>
              <a:rPr lang="is-IS" dirty="0" smtClean="0"/>
              <a:t> – samþykkt einróma</a:t>
            </a:r>
          </a:p>
          <a:p>
            <a:r>
              <a:rPr lang="is-IS" dirty="0" smtClean="0"/>
              <a:t>50 aðgerðir til </a:t>
            </a:r>
            <a:r>
              <a:rPr lang="is-IS" dirty="0" err="1" smtClean="0"/>
              <a:t>grænkunar</a:t>
            </a:r>
            <a:r>
              <a:rPr lang="is-IS" dirty="0" smtClean="0"/>
              <a:t> hagkerfisins</a:t>
            </a:r>
          </a:p>
          <a:p>
            <a:r>
              <a:rPr lang="is-IS" dirty="0" smtClean="0"/>
              <a:t>Styrkir Svaninn beint og óbeint</a:t>
            </a:r>
          </a:p>
          <a:p>
            <a:r>
              <a:rPr lang="is-IS" dirty="0" smtClean="0"/>
              <a:t>Verkefnastjórn í forsætisráð.</a:t>
            </a:r>
          </a:p>
          <a:p>
            <a:pPr lvl="1"/>
            <a:r>
              <a:rPr lang="is-IS" dirty="0" smtClean="0"/>
              <a:t>Kostnaðarmat</a:t>
            </a:r>
          </a:p>
          <a:p>
            <a:pPr lvl="1"/>
            <a:r>
              <a:rPr lang="is-IS" dirty="0" smtClean="0"/>
              <a:t>Forgagnsröðun</a:t>
            </a:r>
          </a:p>
          <a:p>
            <a:pPr lvl="1"/>
            <a:r>
              <a:rPr lang="is-IS" dirty="0" smtClean="0"/>
              <a:t>Framkvæmd</a:t>
            </a:r>
          </a:p>
        </p:txBody>
      </p:sp>
    </p:spTree>
    <p:extLst>
      <p:ext uri="{BB962C8B-B14F-4D97-AF65-F5344CB8AC3E}">
        <p14:creationId xmlns:p14="http://schemas.microsoft.com/office/powerpoint/2010/main" val="292458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hverfisstofnun">
  <a:themeElements>
    <a:clrScheme name="Umhverfisstofnun">
      <a:dk1>
        <a:sysClr val="windowText" lastClr="000000"/>
      </a:dk1>
      <a:lt1>
        <a:sysClr val="window" lastClr="FFFFFF"/>
      </a:lt1>
      <a:dk2>
        <a:srgbClr val="332200"/>
      </a:dk2>
      <a:lt2>
        <a:srgbClr val="F9FDC3"/>
      </a:lt2>
      <a:accent1>
        <a:srgbClr val="39B54A"/>
      </a:accent1>
      <a:accent2>
        <a:srgbClr val="0083CA"/>
      </a:accent2>
      <a:accent3>
        <a:srgbClr val="4F6228"/>
      </a:accent3>
      <a:accent4>
        <a:srgbClr val="5F497A"/>
      </a:accent4>
      <a:accent5>
        <a:srgbClr val="953734"/>
      </a:accent5>
      <a:accent6>
        <a:srgbClr val="E36C09"/>
      </a:accent6>
      <a:hlink>
        <a:srgbClr val="C96411"/>
      </a:hlink>
      <a:folHlink>
        <a:srgbClr val="7500C4"/>
      </a:folHlink>
    </a:clrScheme>
    <a:fontScheme name="Umhverfisstofnu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Umhverfisstofnun</Template>
  <TotalTime>1626</TotalTime>
  <Words>294</Words>
  <Application>Microsoft Office PowerPoint</Application>
  <PresentationFormat>On-screen Show (4:3)</PresentationFormat>
  <Paragraphs>93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Umhverfisstofnun</vt:lpstr>
      <vt:lpstr>Í gegnum sjónaukan Svanurinn í dag og Svanurinn á morgun</vt:lpstr>
      <vt:lpstr>PowerPoint Presentation</vt:lpstr>
      <vt:lpstr>Þekkja ekki allir Svaninn?</vt:lpstr>
      <vt:lpstr>Þekkja ekki allir Svaninn?</vt:lpstr>
      <vt:lpstr>Íslenskir Svansleyfishafar</vt:lpstr>
      <vt:lpstr>Umsóknir</vt:lpstr>
      <vt:lpstr>Leyfishafar með reynslu</vt:lpstr>
      <vt:lpstr>Stuðnings- og tengslanet</vt:lpstr>
      <vt:lpstr>Efling græns hagkerfis</vt:lpstr>
      <vt:lpstr>Lagaumhverfi Svansins</vt:lpstr>
      <vt:lpstr>Norrænt lagaumhverfi</vt:lpstr>
      <vt:lpstr>Dropinn holar steininn</vt:lpstr>
      <vt:lpstr>SVANURINN FYRIR UMHVERFI OG HEILSU</vt:lpstr>
    </vt:vector>
  </TitlesOfParts>
  <Company>Umhverfisstofnun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Græn nýsköpun og vistvæn innkaup ríkisins</dc:title>
  <dc:creator>Elva Rakel Jónsdóttir</dc:creator>
  <cp:lastModifiedBy>anna.ra</cp:lastModifiedBy>
  <cp:revision>134</cp:revision>
  <dcterms:created xsi:type="dcterms:W3CDTF">2010-05-18T11:02:21Z</dcterms:created>
  <dcterms:modified xsi:type="dcterms:W3CDTF">2012-11-16T11:53:42Z</dcterms:modified>
</cp:coreProperties>
</file>