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9"/>
  </p:notesMasterIdLst>
  <p:sldIdLst>
    <p:sldId id="256" r:id="rId2"/>
    <p:sldId id="266" r:id="rId3"/>
    <p:sldId id="328" r:id="rId4"/>
    <p:sldId id="340" r:id="rId5"/>
    <p:sldId id="272" r:id="rId6"/>
    <p:sldId id="331" r:id="rId7"/>
    <p:sldId id="332" r:id="rId8"/>
    <p:sldId id="335" r:id="rId9"/>
    <p:sldId id="329" r:id="rId10"/>
    <p:sldId id="333" r:id="rId11"/>
    <p:sldId id="274" r:id="rId12"/>
    <p:sldId id="280" r:id="rId13"/>
    <p:sldId id="341" r:id="rId14"/>
    <p:sldId id="342" r:id="rId15"/>
    <p:sldId id="330" r:id="rId16"/>
    <p:sldId id="336" r:id="rId17"/>
    <p:sldId id="337" r:id="rId18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8BE"/>
    <a:srgbClr val="0076A9"/>
    <a:srgbClr val="005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/>
    <p:restoredTop sz="87779" autoAdjust="0"/>
  </p:normalViewPr>
  <p:slideViewPr>
    <p:cSldViewPr snapToGrid="0" snapToObjects="1">
      <p:cViewPr varScale="1">
        <p:scale>
          <a:sx n="96" d="100"/>
          <a:sy n="96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661943-3C27-475F-9293-C1E9F3C8EE44}" type="datetimeFigureOut">
              <a:rPr lang="is-IS" smtClean="0"/>
              <a:t>15.10.2019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8AA2B95-0CE2-4AB4-A961-028D6FBC42A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2359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7069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7933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altLang="en-US" dirty="0"/>
              <a:t>Stóriðja, mannfjöldi, skipaferðir, olíuhöfn, fiskvinnsla bræðslur, skipasmíðastöðvar, slippir, stór hafnarsvæði, …</a:t>
            </a:r>
          </a:p>
          <a:p>
            <a:r>
              <a:rPr lang="is-IS" altLang="en-US" dirty="0"/>
              <a:t>Ljósrauði liturinn eru </a:t>
            </a:r>
            <a:r>
              <a:rPr lang="is-IS" altLang="en-US" dirty="0" err="1"/>
              <a:t>skýld</a:t>
            </a:r>
            <a:r>
              <a:rPr lang="is-IS" altLang="en-US" dirty="0"/>
              <a:t> svæði undir álagi, dökkrauðu svæðin eru opin undir álagi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3397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essence of intercalibration is to ensure that the definition of ecological status in member countries’ assessment methods for biological quality corresponds to comparable levels of ecosystem alteration.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76085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72663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787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2373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61739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3929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163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9952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2967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0449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A2B95-0CE2-4AB4-A961-028D6FBC42A0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3228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1B1A-6E65-4D9C-AC53-D61523A46C77}" type="datetime3">
              <a:rPr lang="en-US" smtClean="0"/>
              <a:t>15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2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E268-BDBC-4A2C-80B2-0ABBA0FD3C3D}" type="datetime3">
              <a:rPr lang="en-US" smtClean="0"/>
              <a:t>15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6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EB8C-5459-4DFC-B038-630029FE42D7}" type="datetime3">
              <a:rPr lang="en-US" smtClean="0"/>
              <a:t>15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2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0C03-050A-4300-9C3F-55E3C564A461}" type="datetime3">
              <a:rPr lang="en-US" smtClean="0"/>
              <a:t>15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A6AD-613A-456A-8E07-03E05BA547DE}" type="datetime3">
              <a:rPr lang="en-US" smtClean="0"/>
              <a:t>15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187-22E5-4444-A90C-E0C6F86D5951}" type="datetime3">
              <a:rPr lang="en-US" smtClean="0"/>
              <a:t>15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E489-A0BD-46F5-B22C-80EADE902FF6}" type="datetime3">
              <a:rPr lang="en-US" smtClean="0"/>
              <a:t>15 October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9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891C-1237-48BD-9375-AE2853A4371F}" type="datetime3">
              <a:rPr lang="en-US" smtClean="0"/>
              <a:t>15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36F1-0118-4387-9C12-DD63DE137E89}" type="datetime3">
              <a:rPr lang="en-US" smtClean="0"/>
              <a:t>15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E97E-05EA-48B5-B633-3328339623A7}" type="datetime3">
              <a:rPr lang="en-US" smtClean="0"/>
              <a:t>15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19FB-F3A0-46A4-BCC1-BBA89FBAE5D7}" type="datetime3">
              <a:rPr lang="en-US" smtClean="0"/>
              <a:t>15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2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1AB8-65A3-46D3-8C90-F86BC6900B36}" type="datetime3">
              <a:rPr lang="en-US" smtClean="0"/>
              <a:t>15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42F6-DFED-2B43-8824-892A1A407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7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D43B26-690E-4BD2-95D4-3F07A730BB16}"/>
              </a:ext>
            </a:extLst>
          </p:cNvPr>
          <p:cNvSpPr txBox="1"/>
          <p:nvPr/>
        </p:nvSpPr>
        <p:spPr>
          <a:xfrm>
            <a:off x="2087880" y="1971980"/>
            <a:ext cx="82661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Eiginleikagreining</a:t>
            </a:r>
            <a:r>
              <a:rPr lang="en-US" sz="4400" b="1" dirty="0"/>
              <a:t> </a:t>
            </a:r>
            <a:r>
              <a:rPr lang="en-US" sz="4400" b="1" dirty="0" err="1"/>
              <a:t>strandsjávar</a:t>
            </a:r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r>
              <a:rPr lang="en-US" sz="4400" b="1" dirty="0" err="1"/>
              <a:t>skilgreining</a:t>
            </a:r>
            <a:r>
              <a:rPr lang="en-US" sz="4400" b="1" dirty="0"/>
              <a:t> </a:t>
            </a:r>
            <a:r>
              <a:rPr lang="en-US" sz="4400" b="1" dirty="0" err="1"/>
              <a:t>gerða</a:t>
            </a:r>
            <a:r>
              <a:rPr lang="en-US" sz="4400" b="1" dirty="0"/>
              <a:t> </a:t>
            </a:r>
            <a:r>
              <a:rPr lang="en-US" sz="4400" b="1" dirty="0" err="1"/>
              <a:t>og</a:t>
            </a:r>
            <a:r>
              <a:rPr lang="en-US" sz="4400" b="1" dirty="0"/>
              <a:t> </a:t>
            </a:r>
            <a:r>
              <a:rPr lang="en-US" sz="4400" b="1" dirty="0" err="1"/>
              <a:t>skipting</a:t>
            </a:r>
            <a:r>
              <a:rPr lang="en-US" sz="4400" b="1" dirty="0"/>
              <a:t> í </a:t>
            </a:r>
            <a:r>
              <a:rPr lang="en-US" sz="4400" b="1" dirty="0" err="1"/>
              <a:t>vatnshlot</a:t>
            </a:r>
            <a:endParaRPr lang="en-US" sz="4400" b="1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200" dirty="0"/>
              <a:t>Sólveig R. Ólafsdóttir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err="1"/>
              <a:t>Hafrannsóknastofnun</a:t>
            </a:r>
            <a:endParaRPr lang="is-I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98ADF-F94E-4051-9D1E-E98BDC0FB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2" y="125855"/>
            <a:ext cx="3413760" cy="21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9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615"/>
            <a:ext cx="12192000" cy="108346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9ABD-9C06-4A5E-8006-6BD71313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3B10-67AB-40AB-898F-E34C391A20AA}" type="datetime3">
              <a:rPr lang="en-US" smtClean="0"/>
              <a:t>15 October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EECBE-78CB-4D3E-8152-A4094251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B803F6-A775-486F-8A22-C7F1397F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86488"/>
            <a:ext cx="8556171" cy="1325563"/>
          </a:xfrm>
        </p:spPr>
        <p:txBody>
          <a:bodyPr/>
          <a:lstStyle/>
          <a:p>
            <a:r>
              <a:rPr lang="en-US" b="1" dirty="0" err="1"/>
              <a:t>Fjórar</a:t>
            </a:r>
            <a:r>
              <a:rPr lang="en-US" b="1" dirty="0"/>
              <a:t> </a:t>
            </a:r>
            <a:r>
              <a:rPr lang="en-US" b="1" dirty="0" err="1"/>
              <a:t>gerðir</a:t>
            </a:r>
            <a:r>
              <a:rPr lang="en-US" b="1" dirty="0"/>
              <a:t> </a:t>
            </a:r>
            <a:r>
              <a:rPr lang="en-US" b="1" dirty="0" err="1"/>
              <a:t>strandsjávarvatnshlota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7057AC-17BA-4319-B294-3D7EF86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10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BAB806-06ED-4423-A562-0021586D0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164" y="1666408"/>
            <a:ext cx="8885464" cy="4481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878A48-0C65-4883-B521-BBEB39AC3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4" y="-33981"/>
            <a:ext cx="2743200" cy="17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8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" y="127251"/>
            <a:ext cx="2662061" cy="132616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1676400"/>
            <a:ext cx="12192000" cy="285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855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s-IS" altLang="is-IS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1056E46-1E32-4551-8625-E453EFDAA41F}"/>
              </a:ext>
            </a:extLst>
          </p:cNvPr>
          <p:cNvSpPr txBox="1">
            <a:spLocks noChangeArrowheads="1"/>
          </p:cNvSpPr>
          <p:nvPr/>
        </p:nvSpPr>
        <p:spPr>
          <a:xfrm>
            <a:off x="3607905" y="33657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3200" dirty="0"/>
              <a:t>Skipting í </a:t>
            </a:r>
            <a:r>
              <a:rPr lang="is-IS" sz="3200" dirty="0" err="1"/>
              <a:t>vatnshlot</a:t>
            </a:r>
            <a:r>
              <a:rPr lang="is-IS" sz="3200" dirty="0"/>
              <a:t>, byggt á skjólsælum og opnum svæðum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C5B20D94-5B4D-464D-AE38-6B558F487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60887" y="1855788"/>
            <a:ext cx="7397357" cy="446653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8F3B5-742B-4A1A-B659-6C788203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B91C-0225-4670-BBE4-611CC3BEAFDB}" type="datetime3">
              <a:rPr lang="en-US" smtClean="0"/>
              <a:t>15 October 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FFD3A-EBC8-4B5E-BE60-CBD207453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8ED95-8AE1-4857-99F7-6D026D82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0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" y="127251"/>
            <a:ext cx="2662061" cy="132616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1676400"/>
            <a:ext cx="12192000" cy="285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855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s-IS" altLang="is-I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A0056B-72A8-4799-AA38-A520EDA32AF5}"/>
              </a:ext>
            </a:extLst>
          </p:cNvPr>
          <p:cNvSpPr txBox="1">
            <a:spLocks noChangeArrowheads="1"/>
          </p:cNvSpPr>
          <p:nvPr/>
        </p:nvSpPr>
        <p:spPr>
          <a:xfrm>
            <a:off x="3567320" y="31041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3200" dirty="0"/>
              <a:t>Skipting í </a:t>
            </a:r>
            <a:r>
              <a:rPr lang="is-IS" sz="3200" dirty="0" err="1"/>
              <a:t>vatnshlot</a:t>
            </a:r>
            <a:r>
              <a:rPr lang="is-IS" sz="3200" dirty="0"/>
              <a:t> á Vestfjörðum, byggt á skjólsælum og opnum svæðum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BFCEB04-6B3F-4F06-AE79-2D0C83374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28840" y="1824812"/>
            <a:ext cx="6953360" cy="438072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3FFD2-A4D8-4616-945D-196B1341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F18C-92F7-4FF8-8439-73BBB6C54A73}" type="datetime3">
              <a:rPr lang="en-US" smtClean="0"/>
              <a:t>15 October 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73C15E-B65A-4CA5-95A4-84067F3F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233A64-B54C-4368-A3C6-1B2DE517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" y="127251"/>
            <a:ext cx="2662061" cy="132616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1676400"/>
            <a:ext cx="12192000" cy="285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855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s-IS" altLang="is-I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A0056B-72A8-4799-AA38-A520EDA32AF5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38258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altLang="en-US" sz="3200" dirty="0"/>
              <a:t>Álag af mannavöldum veldur frekari skiptingu í </a:t>
            </a:r>
            <a:r>
              <a:rPr lang="is-IS" altLang="en-US" sz="3200" dirty="0" err="1"/>
              <a:t>vatnshlot</a:t>
            </a:r>
            <a:endParaRPr lang="is-I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3FFD2-A4D8-4616-945D-196B1341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F18C-92F7-4FF8-8439-73BBB6C54A73}" type="datetime3">
              <a:rPr lang="en-US" smtClean="0"/>
              <a:t>15 October 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73C15E-B65A-4CA5-95A4-84067F3F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233A64-B54C-4368-A3C6-1B2DE517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9B88844-BEB9-4065-A13C-659FFFE2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7046" y="1855788"/>
            <a:ext cx="6792581" cy="439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7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" y="127251"/>
            <a:ext cx="2662061" cy="132616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1676400"/>
            <a:ext cx="12192000" cy="285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855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s-IS" altLang="is-I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A0056B-72A8-4799-AA38-A520EDA32AF5}"/>
              </a:ext>
            </a:extLst>
          </p:cNvPr>
          <p:cNvSpPr txBox="1">
            <a:spLocks noChangeArrowheads="1"/>
          </p:cNvSpPr>
          <p:nvPr/>
        </p:nvSpPr>
        <p:spPr>
          <a:xfrm>
            <a:off x="3372111" y="63291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altLang="en-US" sz="3200" dirty="0" err="1"/>
              <a:t>Vatnshlot</a:t>
            </a:r>
            <a:r>
              <a:rPr lang="is-IS" altLang="en-US" sz="3200" dirty="0"/>
              <a:t> í nágrenni Reykjavíkur</a:t>
            </a:r>
            <a:endParaRPr lang="is-I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3FFD2-A4D8-4616-945D-196B1341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F18C-92F7-4FF8-8439-73BBB6C54A73}" type="datetime3">
              <a:rPr lang="en-US" smtClean="0"/>
              <a:t>15 October 2019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73C15E-B65A-4CA5-95A4-84067F3F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233A64-B54C-4368-A3C6-1B2DE517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B0452E5-4E69-425B-A819-2E77E34B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7664" y="1851324"/>
            <a:ext cx="7276672" cy="43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1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606"/>
            <a:ext cx="12192000" cy="108346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9ABD-9C06-4A5E-8006-6BD71313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F184-373E-412F-8B3B-07559C53424B}" type="datetime3">
              <a:rPr lang="en-US" smtClean="0"/>
              <a:t>15 October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EECBE-78CB-4D3E-8152-A4094251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B803F6-A775-486F-8A22-C7F1397F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951" y="186488"/>
            <a:ext cx="6483849" cy="1325563"/>
          </a:xfrm>
        </p:spPr>
        <p:txBody>
          <a:bodyPr>
            <a:noAutofit/>
          </a:bodyPr>
          <a:lstStyle/>
          <a:p>
            <a:r>
              <a:rPr lang="en-US" sz="4000" b="1" dirty="0"/>
              <a:t>Geographical Intercalibration Group-</a:t>
            </a:r>
            <a:r>
              <a:rPr lang="is-IS" altLang="en-US" sz="4000" b="1" dirty="0"/>
              <a:t> Viðmiðunarsvæði</a:t>
            </a:r>
            <a:endParaRPr lang="en-US" sz="40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7057AC-17BA-4319-B294-3D7EF86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C107C1B-99A6-448D-B8FC-D6C76890B801}"/>
              </a:ext>
            </a:extLst>
          </p:cNvPr>
          <p:cNvSpPr txBox="1">
            <a:spLocks noChangeArrowheads="1"/>
          </p:cNvSpPr>
          <p:nvPr/>
        </p:nvSpPr>
        <p:spPr>
          <a:xfrm>
            <a:off x="7321210" y="1919508"/>
            <a:ext cx="4496027" cy="4497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altLang="en-US" dirty="0"/>
              <a:t>Tilheyrum </a:t>
            </a:r>
            <a:r>
              <a:rPr lang="is-IS" altLang="en-US" dirty="0" err="1"/>
              <a:t>NA-Atlantshafs</a:t>
            </a:r>
            <a:r>
              <a:rPr lang="is-IS" altLang="en-US" dirty="0"/>
              <a:t> viðmiðunarsvæði</a:t>
            </a:r>
          </a:p>
          <a:p>
            <a:r>
              <a:rPr lang="is-IS" altLang="en-US" dirty="0"/>
              <a:t>Gerðir sem skilgreindar eru með háa seltu, miðlungsmun á flóði og fjöru og mikil áhrif öldu hafa verið </a:t>
            </a:r>
            <a:r>
              <a:rPr lang="is-IS" altLang="en-US" dirty="0" err="1"/>
              <a:t>intercalibrereaðar</a:t>
            </a:r>
            <a:endParaRPr lang="is-IS" altLang="en-US" dirty="0"/>
          </a:p>
          <a:p>
            <a:r>
              <a:rPr lang="is-IS" altLang="en-US" dirty="0"/>
              <a:t>Skilgreiningar og flokkanir þurfa að vera samanburðarhæfar</a:t>
            </a:r>
          </a:p>
          <a:p>
            <a:pPr>
              <a:buFontTx/>
              <a:buNone/>
            </a:pPr>
            <a:endParaRPr lang="is-IS" altLang="en-US" dirty="0"/>
          </a:p>
          <a:p>
            <a:endParaRPr lang="is-IS" altLang="en-US" dirty="0"/>
          </a:p>
          <a:p>
            <a:endParaRPr lang="is-IS" altLang="en-US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D873696-B2D4-4AB7-BFCF-4C5222B2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7"/>
          <a:stretch>
            <a:fillRect/>
          </a:stretch>
        </p:blipFill>
        <p:spPr bwMode="auto">
          <a:xfrm>
            <a:off x="1524000" y="1557338"/>
            <a:ext cx="4783138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875B3A-24E1-4D5D-961C-A405C15383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" y="127251"/>
            <a:ext cx="2662061" cy="13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5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4531"/>
            <a:ext cx="12192000" cy="108346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9ABD-9C06-4A5E-8006-6BD71313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EAD5-3022-4439-8D4E-3295E94B9A8A}" type="datetime3">
              <a:rPr lang="en-US" smtClean="0"/>
              <a:t>15 October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EECBE-78CB-4D3E-8152-A4094251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B803F6-A775-486F-8A22-C7F1397F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501" y="457030"/>
            <a:ext cx="6780699" cy="1325563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Skýrslur</a:t>
            </a:r>
            <a:r>
              <a:rPr lang="en-US" b="1" dirty="0"/>
              <a:t> </a:t>
            </a:r>
            <a:r>
              <a:rPr lang="en-US" b="1" dirty="0" err="1"/>
              <a:t>eru</a:t>
            </a:r>
            <a:r>
              <a:rPr lang="en-US" b="1" dirty="0"/>
              <a:t> </a:t>
            </a:r>
            <a:r>
              <a:rPr lang="en-US" b="1" dirty="0" err="1"/>
              <a:t>aðgengilegar</a:t>
            </a:r>
            <a:r>
              <a:rPr lang="en-US" b="1" dirty="0"/>
              <a:t> á </a:t>
            </a:r>
            <a:r>
              <a:rPr lang="en-US" b="1" dirty="0" err="1"/>
              <a:t>vefsvæði</a:t>
            </a:r>
            <a:r>
              <a:rPr lang="en-US" b="1" dirty="0"/>
              <a:t> </a:t>
            </a:r>
            <a:r>
              <a:rPr lang="en-US" b="1" dirty="0" err="1"/>
              <a:t>Hafrannsóknastofnunar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7057AC-17BA-4319-B294-3D7EF86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8B625-6A6F-45BF-BCC5-474802FFB506}"/>
              </a:ext>
            </a:extLst>
          </p:cNvPr>
          <p:cNvSpPr txBox="1"/>
          <p:nvPr/>
        </p:nvSpPr>
        <p:spPr>
          <a:xfrm>
            <a:off x="543112" y="2134610"/>
            <a:ext cx="8806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Fjórar</a:t>
            </a:r>
            <a:r>
              <a:rPr lang="en-US" dirty="0"/>
              <a:t> </a:t>
            </a:r>
            <a:r>
              <a:rPr lang="en-US" dirty="0" err="1"/>
              <a:t>skýrslur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lýsa</a:t>
            </a:r>
            <a:r>
              <a:rPr lang="en-US" dirty="0"/>
              <a:t> </a:t>
            </a:r>
            <a:r>
              <a:rPr lang="en-US" dirty="0" err="1"/>
              <a:t>vinnu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innleiðingu</a:t>
            </a:r>
            <a:r>
              <a:rPr lang="en-US" dirty="0"/>
              <a:t> </a:t>
            </a:r>
            <a:r>
              <a:rPr lang="en-US" dirty="0" err="1"/>
              <a:t>laga</a:t>
            </a:r>
            <a:r>
              <a:rPr lang="en-US" dirty="0"/>
              <a:t> um </a:t>
            </a:r>
            <a:r>
              <a:rPr lang="en-US" dirty="0" err="1"/>
              <a:t>stjórn</a:t>
            </a:r>
            <a:r>
              <a:rPr lang="en-US" dirty="0"/>
              <a:t> </a:t>
            </a:r>
            <a:r>
              <a:rPr lang="en-US" dirty="0" err="1"/>
              <a:t>vatnamála</a:t>
            </a:r>
            <a:r>
              <a:rPr lang="en-US" dirty="0"/>
              <a:t> í </a:t>
            </a:r>
            <a:r>
              <a:rPr lang="en-US" dirty="0" err="1"/>
              <a:t>strandsjó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á </a:t>
            </a:r>
            <a:r>
              <a:rPr lang="en-US" dirty="0" err="1"/>
              <a:t>vefsvæði</a:t>
            </a:r>
            <a:r>
              <a:rPr lang="en-US" dirty="0"/>
              <a:t> </a:t>
            </a:r>
            <a:r>
              <a:rPr lang="en-US" dirty="0" err="1"/>
              <a:t>Hafrannsóknastofnunar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Skilgreining</a:t>
            </a:r>
            <a:r>
              <a:rPr lang="en-US" dirty="0"/>
              <a:t> á </a:t>
            </a:r>
            <a:r>
              <a:rPr lang="en-US" dirty="0" err="1"/>
              <a:t>gerðum</a:t>
            </a:r>
            <a:r>
              <a:rPr lang="en-US" dirty="0"/>
              <a:t> </a:t>
            </a:r>
            <a:r>
              <a:rPr lang="en-US" dirty="0" err="1"/>
              <a:t>vatnshlota</a:t>
            </a:r>
            <a:r>
              <a:rPr lang="en-US" dirty="0"/>
              <a:t> í </a:t>
            </a:r>
            <a:r>
              <a:rPr lang="en-US" dirty="0" err="1"/>
              <a:t>strandsjó</a:t>
            </a:r>
            <a:r>
              <a:rPr lang="en-US" dirty="0"/>
              <a:t> í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Ísland</a:t>
            </a:r>
            <a:r>
              <a:rPr lang="en-US" dirty="0"/>
              <a:t>. HV 2019-52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Flokkun</a:t>
            </a:r>
            <a:r>
              <a:rPr lang="en-US" dirty="0"/>
              <a:t> </a:t>
            </a:r>
            <a:r>
              <a:rPr lang="en-US" dirty="0" err="1"/>
              <a:t>strandsjávar</a:t>
            </a:r>
            <a:r>
              <a:rPr lang="en-US" dirty="0"/>
              <a:t> í </a:t>
            </a:r>
            <a:r>
              <a:rPr lang="en-US" dirty="0" err="1"/>
              <a:t>vatnshlot</a:t>
            </a:r>
            <a:r>
              <a:rPr lang="en-US" dirty="0"/>
              <a:t>. HV 2019-50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Gæðaþættir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viðmiðunaraðstæður</a:t>
            </a:r>
            <a:r>
              <a:rPr lang="en-US" dirty="0"/>
              <a:t> </a:t>
            </a:r>
            <a:r>
              <a:rPr lang="en-US" dirty="0" err="1"/>
              <a:t>strandsjávarvatnshlota</a:t>
            </a:r>
            <a:r>
              <a:rPr lang="en-US" dirty="0"/>
              <a:t>. HV 2019-53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Endurskoðun</a:t>
            </a:r>
            <a:r>
              <a:rPr lang="en-US" dirty="0"/>
              <a:t> á </a:t>
            </a:r>
            <a:r>
              <a:rPr lang="en-US" dirty="0" err="1"/>
              <a:t>skiptingu</a:t>
            </a:r>
            <a:r>
              <a:rPr lang="en-US" dirty="0"/>
              <a:t> </a:t>
            </a:r>
            <a:r>
              <a:rPr lang="en-US" dirty="0" err="1"/>
              <a:t>strandsjávar</a:t>
            </a:r>
            <a:r>
              <a:rPr lang="en-US" dirty="0"/>
              <a:t> í </a:t>
            </a:r>
            <a:r>
              <a:rPr lang="en-US" dirty="0" err="1"/>
              <a:t>vatnshlot</a:t>
            </a:r>
            <a:r>
              <a:rPr lang="en-US" dirty="0"/>
              <a:t>. HV 2019-45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10D15-4E31-455F-9E23-F544379A0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767" y="2022231"/>
            <a:ext cx="2243604" cy="3138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DEF954-32E4-4F5C-BFA0-888AC1B1B5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" y="127251"/>
            <a:ext cx="2662061" cy="13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606"/>
            <a:ext cx="12192000" cy="108346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9ABD-9C06-4A5E-8006-6BD71313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865-0B12-46CB-A6A8-264254CE50AA}" type="datetime3">
              <a:rPr lang="en-US" smtClean="0"/>
              <a:t>15 October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EECBE-78CB-4D3E-8152-A4094251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B803F6-A775-486F-8A22-C7F1397F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457" y="2110352"/>
            <a:ext cx="5715000" cy="1325563"/>
          </a:xfrm>
        </p:spPr>
        <p:txBody>
          <a:bodyPr/>
          <a:lstStyle/>
          <a:p>
            <a:r>
              <a:rPr lang="en-US" b="1" dirty="0" err="1"/>
              <a:t>Takk</a:t>
            </a:r>
            <a:r>
              <a:rPr lang="en-US" b="1" dirty="0"/>
              <a:t> </a:t>
            </a:r>
            <a:r>
              <a:rPr lang="en-US" b="1" dirty="0" err="1"/>
              <a:t>fyrir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7057AC-17BA-4319-B294-3D7EF86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67D013-E59B-433F-9EAE-39E52FD4F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" y="127251"/>
            <a:ext cx="2662061" cy="13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9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606"/>
            <a:ext cx="12192000" cy="108346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9ABD-9C06-4A5E-8006-6BD71313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41-FB59-4591-8D04-195A9EFD0F2E}" type="datetime3">
              <a:rPr lang="en-US" smtClean="0"/>
              <a:t>15 October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EECBE-78CB-4D3E-8152-A4094251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B803F6-A775-486F-8A22-C7F1397F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86488"/>
            <a:ext cx="5715000" cy="1325563"/>
          </a:xfrm>
        </p:spPr>
        <p:txBody>
          <a:bodyPr/>
          <a:lstStyle/>
          <a:p>
            <a:r>
              <a:rPr lang="en-US" b="1" dirty="0" err="1"/>
              <a:t>Yfirborðsstraumar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7057AC-17BA-4319-B294-3D7EF86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EE96798-5A0A-4495-9E0D-FDC1EDC5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50" y="1512051"/>
            <a:ext cx="5124450" cy="474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80A19A5-DE5E-455D-8F81-7DCF3186C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6" y="2275910"/>
            <a:ext cx="5147863" cy="336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A59461-BB78-40C1-ABA5-AA8D5EF54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3413760" cy="21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7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606"/>
            <a:ext cx="12192000" cy="108346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9ABD-9C06-4A5E-8006-6BD71313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788988-8102-462A-945C-A5A03A8DF8B4}" type="datetime3">
              <a:rPr lang="en-US" smtClean="0"/>
              <a:t>15 October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EECBE-78CB-4D3E-8152-A4094251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n-NO"/>
              <a:t>skilgreining gerða og skipting í vatnshlot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B803F6-A775-486F-8A22-C7F1397F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86488"/>
            <a:ext cx="5715000" cy="1325563"/>
          </a:xfrm>
        </p:spPr>
        <p:txBody>
          <a:bodyPr/>
          <a:lstStyle/>
          <a:p>
            <a:r>
              <a:rPr lang="en-US" b="1" dirty="0" err="1"/>
              <a:t>Strandsjór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7057AC-17BA-4319-B294-3D7EF86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8E42F6-DFED-2B43-8824-892A1A407CAE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Picture 5" descr="2011036">
            <a:extLst>
              <a:ext uri="{FF2B5EF4-FFF2-40B4-BE49-F238E27FC236}">
                <a16:creationId xmlns:a16="http://schemas.microsoft.com/office/drawing/2014/main" id="{209006DC-438D-4998-87FA-25B184543E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38200" y="1766539"/>
            <a:ext cx="6260387" cy="4350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3A04E7-E901-4849-88BB-9761DD1EFE07}"/>
              </a:ext>
            </a:extLst>
          </p:cNvPr>
          <p:cNvSpPr txBox="1"/>
          <p:nvPr/>
        </p:nvSpPr>
        <p:spPr>
          <a:xfrm>
            <a:off x="7641771" y="1719072"/>
            <a:ext cx="4317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altLang="en-US" dirty="0"/>
              <a:t>Strandsjór </a:t>
            </a:r>
            <a:r>
              <a:rPr lang="is-IS" altLang="en-US" dirty="0" err="1"/>
              <a:t>út</a:t>
            </a:r>
            <a:r>
              <a:rPr lang="is-IS" altLang="en-US" dirty="0"/>
              <a:t> að 1 </a:t>
            </a:r>
            <a:r>
              <a:rPr lang="is-IS" altLang="en-US" dirty="0" err="1"/>
              <a:t>sjómílu</a:t>
            </a:r>
            <a:r>
              <a:rPr lang="is-IS" altLang="en-US" dirty="0"/>
              <a:t> frá grunnlínu landhelginnar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is-IS" altLang="en-US" dirty="0"/>
              <a:t>Gríðarstór svæði í </a:t>
            </a:r>
            <a:r>
              <a:rPr lang="is-IS" altLang="en-US" dirty="0" err="1"/>
              <a:t>sjó</a:t>
            </a:r>
            <a:r>
              <a:rPr lang="is-IS" altLang="en-US" dirty="0"/>
              <a:t> falla undir lögin, fá lönd í Evrópu hafa stærri svæði í </a:t>
            </a:r>
            <a:r>
              <a:rPr lang="is-IS" altLang="en-US" dirty="0" err="1"/>
              <a:t>sjó</a:t>
            </a:r>
            <a:r>
              <a:rPr lang="is-IS" altLang="en-US" dirty="0"/>
              <a:t> sem falla undir WFD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9952BF-9A7E-4EAB-8EF5-CBF724AE9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1" y="16570"/>
            <a:ext cx="3020060" cy="18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6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606"/>
            <a:ext cx="12192000" cy="108346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9ABD-9C06-4A5E-8006-6BD71313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B788988-8102-462A-945C-A5A03A8DF8B4}" type="datetime3">
              <a:rPr lang="en-US" smtClean="0"/>
              <a:t>15 October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EECBE-78CB-4D3E-8152-A4094251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n-NO"/>
              <a:t>skilgreining gerða og skipting í vatnshlot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B803F6-A775-486F-8A22-C7F1397F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86488"/>
            <a:ext cx="5715000" cy="1325563"/>
          </a:xfrm>
        </p:spPr>
        <p:txBody>
          <a:bodyPr/>
          <a:lstStyle/>
          <a:p>
            <a:r>
              <a:rPr lang="en-US" b="1" dirty="0" err="1"/>
              <a:t>Strandsjór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7057AC-17BA-4319-B294-3D7EF86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8E42F6-DFED-2B43-8824-892A1A407CAE}" type="slidenum">
              <a:rPr lang="en-US" smtClean="0"/>
              <a:t>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A18C41-B05B-4732-832B-12EBF4FD3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472" y="1802153"/>
            <a:ext cx="2686050" cy="4314825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92B087B1-1996-461E-985B-BCBAB3FCF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57350" y="1802153"/>
            <a:ext cx="4762500" cy="4295775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88F85A-84CB-4B06-890E-024EB9D5F6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1" y="42251"/>
            <a:ext cx="2997200" cy="18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5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" y="127251"/>
            <a:ext cx="2662061" cy="132616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1676400"/>
            <a:ext cx="12192000" cy="2857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76721" y="206944"/>
            <a:ext cx="894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600" dirty="0" err="1">
                <a:solidFill>
                  <a:schemeClr val="tx2"/>
                </a:solidFill>
              </a:rPr>
              <a:t>Lýsar</a:t>
            </a:r>
            <a:r>
              <a:rPr lang="is-IS" sz="3600" dirty="0">
                <a:solidFill>
                  <a:schemeClr val="tx2"/>
                </a:solidFill>
              </a:rPr>
              <a:t> (</a:t>
            </a:r>
            <a:r>
              <a:rPr lang="is-IS" sz="3600" dirty="0" err="1">
                <a:solidFill>
                  <a:schemeClr val="tx2"/>
                </a:solidFill>
              </a:rPr>
              <a:t>descriptors</a:t>
            </a:r>
            <a:r>
              <a:rPr lang="is-IS" sz="3600" dirty="0">
                <a:solidFill>
                  <a:schemeClr val="tx2"/>
                </a:solidFill>
              </a:rPr>
              <a:t>)  til skiptingar í gerðir</a:t>
            </a:r>
            <a:br>
              <a:rPr lang="is-IS" sz="3600" dirty="0">
                <a:solidFill>
                  <a:schemeClr val="tx2"/>
                </a:solidFill>
              </a:rPr>
            </a:br>
            <a:r>
              <a:rPr lang="is-IS" sz="3600" dirty="0">
                <a:solidFill>
                  <a:schemeClr val="tx2"/>
                </a:solidFill>
              </a:rPr>
              <a:t>(</a:t>
            </a:r>
            <a:r>
              <a:rPr lang="is-IS" sz="3600" dirty="0" err="1">
                <a:solidFill>
                  <a:schemeClr val="tx2"/>
                </a:solidFill>
              </a:rPr>
              <a:t>úr</a:t>
            </a:r>
            <a:r>
              <a:rPr lang="is-IS" sz="3600" dirty="0">
                <a:solidFill>
                  <a:schemeClr val="tx2"/>
                </a:solidFill>
              </a:rPr>
              <a:t> reglugerð 535/2011)</a:t>
            </a:r>
          </a:p>
        </p:txBody>
      </p:sp>
      <p:graphicFrame>
        <p:nvGraphicFramePr>
          <p:cNvPr id="18" name="Group 61">
            <a:extLst>
              <a:ext uri="{FF2B5EF4-FFF2-40B4-BE49-F238E27FC236}">
                <a16:creationId xmlns:a16="http://schemas.microsoft.com/office/drawing/2014/main" id="{9496B41F-1FEB-45B1-9018-C2A94B4F0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88938"/>
              </p:ext>
            </p:extLst>
          </p:nvPr>
        </p:nvGraphicFramePr>
        <p:xfrm>
          <a:off x="2311685" y="1849322"/>
          <a:ext cx="8744163" cy="4486789"/>
        </p:xfrm>
        <a:graphic>
          <a:graphicData uri="http://schemas.openxmlformats.org/drawingml/2006/table">
            <a:tbl>
              <a:tblPr/>
              <a:tblGrid>
                <a:gridCol w="278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2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0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Kerfi B - Valkostur við skiptingu</a:t>
                      </a:r>
                      <a:r>
                        <a:rPr kumimoji="0" lang="is-I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is-IS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vatnshlota</a:t>
                      </a:r>
                      <a:r>
                        <a:rPr kumimoji="0" lang="is-I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í gerðir</a:t>
                      </a:r>
                      <a:endParaRPr kumimoji="0" lang="is-I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Eðlis- og efnafræðilegir þættir sem ákvarða eiginleika strandsjávar og þar af leiðandi gerð og samsetningu lífríkis hans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Skyldubundnir þættir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s-I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breiddargráða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lengdargráða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munur á flóði og fjöru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2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Valkvæðir þættir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straumhraði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ölduhrif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meðalhiti vatns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blöndunareiginleikar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grugg/sjóndýpi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endurnýjunartími (lokaðra flóa)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meðalgerð undirliggjandi jarðlaga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vatnshitasvið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A40C-BF42-402D-B7C3-6F87156D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BBD4-633F-4BE4-97CC-FDEBED4CE347}" type="datetime3">
              <a:rPr lang="en-US" smtClean="0"/>
              <a:t>15 October 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A335B-A905-41F5-B88A-E6BB80F3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22F24-FA18-4160-A8D1-10842B62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6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606"/>
            <a:ext cx="12192000" cy="108346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9ABD-9C06-4A5E-8006-6BD71313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81EE-D869-46E4-A7B0-9621E66E3954}" type="datetime3">
              <a:rPr lang="en-US" smtClean="0"/>
              <a:t>15 October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EECBE-78CB-4D3E-8152-A4094251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B803F6-A775-486F-8A22-C7F1397F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86488"/>
            <a:ext cx="5715000" cy="1325563"/>
          </a:xfrm>
        </p:spPr>
        <p:txBody>
          <a:bodyPr/>
          <a:lstStyle/>
          <a:p>
            <a:r>
              <a:rPr lang="en-US" b="1" dirty="0" err="1"/>
              <a:t>Meðalhiti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7057AC-17BA-4319-B294-3D7EF86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6</a:t>
            </a:fld>
            <a:endParaRPr lang="en-US" dirty="0"/>
          </a:p>
        </p:txBody>
      </p:sp>
      <p:pic>
        <p:nvPicPr>
          <p:cNvPr id="11" name="Picture 3" descr="sjogerdir_hitit50m">
            <a:extLst>
              <a:ext uri="{FF2B5EF4-FFF2-40B4-BE49-F238E27FC236}">
                <a16:creationId xmlns:a16="http://schemas.microsoft.com/office/drawing/2014/main" id="{80CDC9C4-CF8C-463C-BF04-55FD347FA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57" y="1507014"/>
            <a:ext cx="7067550" cy="437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609661F2-AF88-4D34-BE66-8181634DE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219" y="5877606"/>
            <a:ext cx="75071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s-IS" altLang="is-IS" sz="1800" dirty="0"/>
              <a:t>Meðalhiti sjávar á 50 metra dýpi að sumarlagi (Júní – </a:t>
            </a:r>
            <a:r>
              <a:rPr lang="is-IS" altLang="is-IS" sz="1800" dirty="0" err="1"/>
              <a:t>Sept</a:t>
            </a:r>
            <a:r>
              <a:rPr lang="is-IS" altLang="is-IS" sz="1800" dirty="0"/>
              <a:t>)  1996-2012</a:t>
            </a:r>
            <a:endParaRPr lang="en-GB" altLang="is-I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414CAB-7F2C-45D6-B6B2-A0560BD6F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41" y="-77626"/>
            <a:ext cx="3413760" cy="21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6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606"/>
            <a:ext cx="12192000" cy="1083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60" y="1591832"/>
            <a:ext cx="4043680" cy="404368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9ABD-9C06-4A5E-8006-6BD71313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9E99-6DE8-4439-91E3-81F05E0AD2F3}" type="datetime3">
              <a:rPr lang="en-US" smtClean="0"/>
              <a:t>15 October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EECBE-78CB-4D3E-8152-A4094251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B803F6-A775-486F-8A22-C7F1397F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86488"/>
            <a:ext cx="5715000" cy="1325563"/>
          </a:xfrm>
        </p:spPr>
        <p:txBody>
          <a:bodyPr/>
          <a:lstStyle/>
          <a:p>
            <a:r>
              <a:rPr lang="en-US" b="1" dirty="0" err="1"/>
              <a:t>Skipting</a:t>
            </a:r>
            <a:r>
              <a:rPr lang="en-US" b="1" dirty="0"/>
              <a:t> í </a:t>
            </a:r>
            <a:r>
              <a:rPr lang="en-US" b="1" dirty="0" err="1"/>
              <a:t>vatnshlot</a:t>
            </a:r>
            <a:r>
              <a:rPr lang="en-US" b="1" dirty="0"/>
              <a:t> á </a:t>
            </a:r>
            <a:r>
              <a:rPr lang="en-US" b="1" dirty="0" err="1"/>
              <a:t>grundvelli</a:t>
            </a:r>
            <a:r>
              <a:rPr lang="en-US" b="1" dirty="0"/>
              <a:t> </a:t>
            </a:r>
            <a:r>
              <a:rPr lang="en-US" b="1" dirty="0" err="1"/>
              <a:t>hita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7057AC-17BA-4319-B294-3D7EF86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4E85D6B-E738-4FEA-8915-C13451EE41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0952" y="1754145"/>
            <a:ext cx="6672936" cy="4201272"/>
          </a:xfrm>
        </p:spPr>
      </p:pic>
      <p:pic>
        <p:nvPicPr>
          <p:cNvPr id="12" name="Picture 3" descr="sjogerdir_hitit50m">
            <a:extLst>
              <a:ext uri="{FF2B5EF4-FFF2-40B4-BE49-F238E27FC236}">
                <a16:creationId xmlns:a16="http://schemas.microsoft.com/office/drawing/2014/main" id="{0C0C99D9-E5D9-41A8-AFD0-D2C7F76F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" y="2121859"/>
            <a:ext cx="2802255" cy="173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A469A5-455E-4DE3-A255-65718E46FE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3200400" cy="198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606"/>
            <a:ext cx="12192000" cy="108346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9ABD-9C06-4A5E-8006-6BD71313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DADEF-C0EC-4DA1-A187-3D0532BC41F8}" type="datetime3">
              <a:rPr lang="en-US" smtClean="0"/>
              <a:t>15 October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EECBE-78CB-4D3E-8152-A4094251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B803F6-A775-486F-8A22-C7F1397F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54857"/>
            <a:ext cx="6778752" cy="1325563"/>
          </a:xfrm>
        </p:spPr>
        <p:txBody>
          <a:bodyPr/>
          <a:lstStyle/>
          <a:p>
            <a:r>
              <a:rPr lang="en-US" b="1" dirty="0" err="1"/>
              <a:t>Skipting</a:t>
            </a:r>
            <a:r>
              <a:rPr lang="en-US" b="1" dirty="0"/>
              <a:t> í </a:t>
            </a:r>
            <a:r>
              <a:rPr lang="en-US" b="1" dirty="0" err="1"/>
              <a:t>vatnshlot</a:t>
            </a:r>
            <a:r>
              <a:rPr lang="en-US" b="1" dirty="0"/>
              <a:t> </a:t>
            </a:r>
            <a:r>
              <a:rPr lang="en-US" b="1" dirty="0" err="1"/>
              <a:t>byggt</a:t>
            </a:r>
            <a:r>
              <a:rPr lang="en-US" b="1" dirty="0"/>
              <a:t> á </a:t>
            </a:r>
            <a:r>
              <a:rPr lang="en-US" b="1" dirty="0" err="1"/>
              <a:t>ölduhrifum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7057AC-17BA-4319-B294-3D7EF86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BAA28-3BD1-46CE-BBD0-4A0D65718973}"/>
              </a:ext>
            </a:extLst>
          </p:cNvPr>
          <p:cNvSpPr txBox="1"/>
          <p:nvPr/>
        </p:nvSpPr>
        <p:spPr>
          <a:xfrm>
            <a:off x="7884300" y="2478988"/>
            <a:ext cx="3611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Skilgreind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annað</a:t>
            </a:r>
            <a:r>
              <a:rPr lang="en-US" dirty="0"/>
              <a:t> </a:t>
            </a:r>
            <a:r>
              <a:rPr lang="en-US" dirty="0" err="1"/>
              <a:t>hvort</a:t>
            </a:r>
            <a:r>
              <a:rPr lang="en-US" dirty="0"/>
              <a:t> </a:t>
            </a:r>
            <a:r>
              <a:rPr lang="en-US" dirty="0" err="1"/>
              <a:t>skjólsælt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opið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Skýldu</a:t>
            </a:r>
            <a:r>
              <a:rPr lang="en-US" dirty="0"/>
              <a:t> </a:t>
            </a:r>
            <a:r>
              <a:rPr lang="en-US" dirty="0" err="1"/>
              <a:t>svæðin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lítil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55BDC-D099-45C2-937B-A28999AF77F6}"/>
              </a:ext>
            </a:extLst>
          </p:cNvPr>
          <p:cNvSpPr txBox="1"/>
          <p:nvPr/>
        </p:nvSpPr>
        <p:spPr>
          <a:xfrm>
            <a:off x="3972065" y="4372748"/>
            <a:ext cx="1130287" cy="369332"/>
          </a:xfrm>
          <a:prstGeom prst="rect">
            <a:avLst/>
          </a:prstGeom>
          <a:solidFill>
            <a:srgbClr val="F0D8BE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Exposed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CB26A4-ACE4-496D-8CFB-FC935FFCB01D}"/>
              </a:ext>
            </a:extLst>
          </p:cNvPr>
          <p:cNvSpPr txBox="1"/>
          <p:nvPr/>
        </p:nvSpPr>
        <p:spPr>
          <a:xfrm>
            <a:off x="3972065" y="3974015"/>
            <a:ext cx="1309181" cy="369332"/>
          </a:xfrm>
          <a:prstGeom prst="rect">
            <a:avLst/>
          </a:prstGeom>
          <a:solidFill>
            <a:srgbClr val="F0D8BE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Sheltered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EB9FD-C4BB-41A1-B17D-52A4CFFC206E}"/>
              </a:ext>
            </a:extLst>
          </p:cNvPr>
          <p:cNvSpPr txBox="1"/>
          <p:nvPr/>
        </p:nvSpPr>
        <p:spPr>
          <a:xfrm>
            <a:off x="3384921" y="3588229"/>
            <a:ext cx="3434861" cy="369332"/>
          </a:xfrm>
          <a:prstGeom prst="rect">
            <a:avLst/>
          </a:prstGeom>
          <a:solidFill>
            <a:srgbClr val="F0D8BE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Delineation based on exposure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C021FC-A7BE-4E74-88BB-51940A55D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3117574" cy="1932447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7C1E5E5-D07A-463F-BDEE-BB65E1D3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8613" y="2075175"/>
            <a:ext cx="6102722" cy="380243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45819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615"/>
            <a:ext cx="12192000" cy="108346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9ABD-9C06-4A5E-8006-6BD71313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80F7-C89F-458D-ADC5-95064E1FA7D0}" type="datetime3">
              <a:rPr lang="en-US" smtClean="0"/>
              <a:t>15 October 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EECBE-78CB-4D3E-8152-A4094251E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skilgreining gerða og skipting í vatnshlot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B803F6-A775-486F-8A22-C7F1397F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951" y="474480"/>
            <a:ext cx="6111240" cy="1325563"/>
          </a:xfrm>
        </p:spPr>
        <p:txBody>
          <a:bodyPr/>
          <a:lstStyle/>
          <a:p>
            <a:r>
              <a:rPr lang="en-US" b="1" dirty="0" err="1"/>
              <a:t>Dýpi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17057AC-17BA-4319-B294-3D7EF86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2F6-DFED-2B43-8824-892A1A407CAE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Picture 5" descr="2011036">
            <a:extLst>
              <a:ext uri="{FF2B5EF4-FFF2-40B4-BE49-F238E27FC236}">
                <a16:creationId xmlns:a16="http://schemas.microsoft.com/office/drawing/2014/main" id="{B0E86FBB-E833-473C-AD06-4D57322E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2644" y="2002311"/>
            <a:ext cx="5429517" cy="3625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FB753C-F6BB-4296-AFB6-2D7EBDFB5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770" y="1893453"/>
            <a:ext cx="5029430" cy="3539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DDDDE9-316F-4BBC-8C36-3DCF62A9B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16955"/>
            <a:ext cx="3117574" cy="19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70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7944</TotalTime>
  <Words>489</Words>
  <Application>Microsoft Office PowerPoint</Application>
  <PresentationFormat>Widescreen</PresentationFormat>
  <Paragraphs>125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Yfirborðsstraumar</vt:lpstr>
      <vt:lpstr>Strandsjór</vt:lpstr>
      <vt:lpstr>Strandsjór</vt:lpstr>
      <vt:lpstr>PowerPoint Presentation</vt:lpstr>
      <vt:lpstr>Meðalhiti</vt:lpstr>
      <vt:lpstr>Skipting í vatnshlot á grundvelli hita</vt:lpstr>
      <vt:lpstr>Skipting í vatnshlot byggt á ölduhrifum</vt:lpstr>
      <vt:lpstr>Dýpi</vt:lpstr>
      <vt:lpstr>Fjórar gerðir strandsjávarvatnshlota</vt:lpstr>
      <vt:lpstr>PowerPoint Presentation</vt:lpstr>
      <vt:lpstr>PowerPoint Presentation</vt:lpstr>
      <vt:lpstr>PowerPoint Presentation</vt:lpstr>
      <vt:lpstr>PowerPoint Presentation</vt:lpstr>
      <vt:lpstr>Geographical Intercalibration Group- Viðmiðunarsvæði</vt:lpstr>
      <vt:lpstr>Skýrslur eru aðgengilegar á vefsvæði Hafrannsóknastofnunar</vt:lpstr>
      <vt:lpstr>Takk fyrir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Sólveig Rósa Ólafsdóttir</cp:lastModifiedBy>
  <cp:revision>129</cp:revision>
  <cp:lastPrinted>2019-03-25T13:15:14Z</cp:lastPrinted>
  <dcterms:created xsi:type="dcterms:W3CDTF">2016-06-22T14:39:07Z</dcterms:created>
  <dcterms:modified xsi:type="dcterms:W3CDTF">2019-10-15T11:53:54Z</dcterms:modified>
</cp:coreProperties>
</file>